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7" r:id="rId3"/>
    <p:sldId id="258" r:id="rId4"/>
    <p:sldId id="278" r:id="rId5"/>
    <p:sldId id="260" r:id="rId6"/>
    <p:sldId id="274" r:id="rId7"/>
    <p:sldId id="272" r:id="rId8"/>
    <p:sldId id="273" r:id="rId9"/>
    <p:sldId id="276" r:id="rId10"/>
    <p:sldId id="277" r:id="rId11"/>
    <p:sldId id="279" r:id="rId12"/>
    <p:sldId id="280" r:id="rId13"/>
    <p:sldId id="281" r:id="rId14"/>
    <p:sldId id="282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52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nl-NL" smtClean="0"/>
              <a:t>28/05/15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nl-NL" smtClean="0"/>
              <a:t>28/05/15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8251B-69CE-4657-9FB2-B3C1435DF368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5677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8251B-69CE-4657-9FB2-B3C1435DF368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5509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8251B-69CE-4657-9FB2-B3C1435DF368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408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8251B-69CE-4657-9FB2-B3C1435DF368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010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ie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nl-NL" smtClean="0"/>
              <a:pPr/>
              <a:t>28/05/15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84" name="Groe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6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7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8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9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0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1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2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3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4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5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6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97" name="Tijdelijke aanduiding voor afbeelding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grpSp>
        <p:nvGrpSpPr>
          <p:cNvPr id="98" name="Groe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0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1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2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3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4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5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6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7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8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9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0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111" name="Tijdelijke aanduiding voor afbeelding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grpSp>
        <p:nvGrpSpPr>
          <p:cNvPr id="112" name="Groe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4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5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6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7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8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9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0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1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2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3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4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125" name="Tijdelijke aanduiding voor afbeelding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26" name="Tijdelijke aanduiding voor tekst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nl-NL" smtClean="0"/>
              <a:t>28/05/15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rije v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" name="Vrije v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grpSp>
          <p:nvGrpSpPr>
            <p:cNvPr id="11" name="Groe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rije v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1" name="Vrije v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</p:grpSp>
        <p:sp>
          <p:nvSpPr>
            <p:cNvPr id="12" name="Vrije v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" name="Vrije v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" name="Vrije v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" name="Vrije v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Vrije v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" name="Vrije v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Vrije v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Vrije v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nl-NL" smtClean="0"/>
              <a:t>28/05/15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nl-NL" smtClean="0"/>
              <a:t>28/05/15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nl-NL" smtClean="0"/>
              <a:t>28/05/15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nl-NL" smtClean="0"/>
              <a:t>28/05/15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nl-NL" smtClean="0"/>
              <a:t>28/05/15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nl-NL" smtClean="0"/>
              <a:t>28/05/15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nl-NL" smtClean="0"/>
              <a:t>28/05/15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nl-NL" smtClean="0"/>
              <a:t>28/05/15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nl-NL" smtClean="0"/>
              <a:pPr/>
              <a:t>28/05/15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9" name="Groe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1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6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7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8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9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0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1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3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4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36" name="Tijdelijke aanduiding voor afbeelding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37" name="Tijdelijke aanduiding voor afbeelding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39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0" name="Tijdelijke aanduiding voor tekst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ie afbeeldingen met bijschrif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nl-NL" smtClean="0"/>
              <a:pPr/>
              <a:t>28/05/15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35" name="Groe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2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3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4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5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6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7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8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9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0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1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grpSp>
        <p:nvGrpSpPr>
          <p:cNvPr id="52" name="Groe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4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5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6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7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8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9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0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1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2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3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4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grpSp>
        <p:nvGrpSpPr>
          <p:cNvPr id="65" name="Groe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7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8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9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0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1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2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3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4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5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6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7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78" name="Tijdelijke aanduiding voor afbeelding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9" name="Tijdelijke aanduiding voor afbeelding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0" name="Tijdelijke aanduiding voor afbeelding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1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2" name="Tijdelijke aanduiding voor tekst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3" name="Tijdelijke aanduiding voor tekst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nl-NL" smtClean="0"/>
              <a:pPr/>
              <a:t>28/05/15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nl-NL" dirty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Kansen voor Kinderen</a:t>
            </a:r>
            <a:br>
              <a:rPr lang="nl-NL" dirty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nl-NL" sz="5400" b="0" i="0" dirty="0">
              <a:solidFill>
                <a:srgbClr val="9A5315">
                  <a:lumMod val="50000"/>
                </a:srgbClr>
              </a:solidFill>
              <a:latin typeface="Century Schoolbook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l-BE" dirty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Oostende investeert in haar toekomst</a:t>
            </a:r>
            <a:endParaRPr lang="nl-NL" sz="2400" b="0" i="0" dirty="0">
              <a:latin typeface="Century Schoolbook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>
                <a:latin typeface="Century Schoolbook" panose="02040604050505020304" pitchFamily="18" charset="0"/>
              </a:rPr>
              <a:t>Relevant voor vandaag?</a:t>
            </a:r>
            <a:endParaRPr lang="nl-BE" dirty="0">
              <a:latin typeface="Century Schoolbook" panose="02040604050505020304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smtClean="0">
                <a:latin typeface="Century Schoolbook" panose="02040604050505020304" pitchFamily="18" charset="0"/>
              </a:rPr>
              <a:t>Netwerkgegeven</a:t>
            </a:r>
            <a:r>
              <a:rPr lang="nl-BE" dirty="0" smtClean="0">
                <a:latin typeface="Century Schoolbook" panose="02040604050505020304" pitchFamily="18" charset="0"/>
              </a:rPr>
              <a:t> Kansen voor Kinderen Huis van het Kind</a:t>
            </a:r>
          </a:p>
          <a:p>
            <a:pPr lvl="1"/>
            <a:r>
              <a:rPr lang="nl-BE" dirty="0" smtClean="0">
                <a:latin typeface="Century Schoolbook" panose="02040604050505020304" pitchFamily="18" charset="0"/>
              </a:rPr>
              <a:t>Aansluiting bij Jeugd vanuit directie KJOS</a:t>
            </a:r>
          </a:p>
          <a:p>
            <a:pPr lvl="1"/>
            <a:r>
              <a:rPr lang="nl-BE" dirty="0" smtClean="0">
                <a:latin typeface="Century Schoolbook" panose="02040604050505020304" pitchFamily="18" charset="0"/>
              </a:rPr>
              <a:t>Aansluiting bij het ‘</a:t>
            </a:r>
            <a:r>
              <a:rPr lang="nl-BE" dirty="0" err="1" smtClean="0">
                <a:latin typeface="Century Schoolbook" panose="02040604050505020304" pitchFamily="18" charset="0"/>
              </a:rPr>
              <a:t>Jeugdwelzijnoverleg</a:t>
            </a:r>
            <a:r>
              <a:rPr lang="nl-BE" dirty="0" smtClean="0">
                <a:latin typeface="Century Schoolbook" panose="02040604050505020304" pitchFamily="18" charset="0"/>
              </a:rPr>
              <a:t>’ georganiseerd door dienst Jeugd</a:t>
            </a:r>
          </a:p>
          <a:p>
            <a:pPr lvl="1"/>
            <a:r>
              <a:rPr lang="nl-BE" dirty="0" smtClean="0">
                <a:latin typeface="Century Schoolbook" panose="02040604050505020304" pitchFamily="18" charset="0"/>
              </a:rPr>
              <a:t>Aansluiting bij Jeugdraad</a:t>
            </a:r>
          </a:p>
          <a:p>
            <a:r>
              <a:rPr lang="nl-BE" b="1" dirty="0" smtClean="0">
                <a:latin typeface="Century Schoolbook" panose="02040604050505020304" pitchFamily="18" charset="0"/>
              </a:rPr>
              <a:t>W</a:t>
            </a:r>
            <a:r>
              <a:rPr lang="nl-BE" dirty="0" smtClean="0">
                <a:latin typeface="Century Schoolbook" panose="02040604050505020304" pitchFamily="18" charset="0"/>
              </a:rPr>
              <a:t>elzijn en </a:t>
            </a:r>
            <a:r>
              <a:rPr lang="nl-BE" b="1" dirty="0" smtClean="0">
                <a:latin typeface="Century Schoolbook" panose="02040604050505020304" pitchFamily="18" charset="0"/>
              </a:rPr>
              <a:t>A</a:t>
            </a:r>
            <a:r>
              <a:rPr lang="nl-BE" dirty="0" smtClean="0">
                <a:latin typeface="Century Schoolbook" panose="02040604050505020304" pitchFamily="18" charset="0"/>
              </a:rPr>
              <a:t>rmoede </a:t>
            </a:r>
            <a:r>
              <a:rPr lang="nl-BE" b="1" dirty="0" smtClean="0">
                <a:latin typeface="Century Schoolbook" panose="02040604050505020304" pitchFamily="18" charset="0"/>
              </a:rPr>
              <a:t>P</a:t>
            </a:r>
            <a:r>
              <a:rPr lang="nl-BE" dirty="0" smtClean="0">
                <a:latin typeface="Century Schoolbook" panose="02040604050505020304" pitchFamily="18" charset="0"/>
              </a:rPr>
              <a:t>latform Oostende</a:t>
            </a:r>
          </a:p>
          <a:p>
            <a:pPr lvl="1"/>
            <a:r>
              <a:rPr lang="nl-BE" dirty="0" smtClean="0">
                <a:latin typeface="Century Schoolbook" panose="02040604050505020304" pitchFamily="18" charset="0"/>
              </a:rPr>
              <a:t>Brede welzijnssector van de stad verzameld</a:t>
            </a:r>
            <a:endParaRPr lang="nl-BE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03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 smtClean="0">
                <a:latin typeface="Century Schoolbook" panose="02040604050505020304" pitchFamily="18" charset="0"/>
              </a:rPr>
              <a:t>Praktijkvoorbeeld samenwerking Jeugd- OCMW</a:t>
            </a:r>
            <a:endParaRPr lang="nl-BE" sz="3200" dirty="0">
              <a:latin typeface="Century Schoolbook" panose="02040604050505020304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latin typeface="Century Schoolbook" panose="02040604050505020304" pitchFamily="18" charset="0"/>
              </a:rPr>
              <a:t>Vakantiewerking De Speelcompagnie</a:t>
            </a:r>
          </a:p>
          <a:p>
            <a:pPr lvl="1"/>
            <a:r>
              <a:rPr lang="nl-BE" dirty="0" smtClean="0">
                <a:latin typeface="Century Schoolbook" panose="02040604050505020304" pitchFamily="18" charset="0"/>
              </a:rPr>
              <a:t>Laagdrempelige vakantiewerking georganiseerd door dienst Jeugd Oostende</a:t>
            </a:r>
          </a:p>
          <a:p>
            <a:pPr lvl="1"/>
            <a:r>
              <a:rPr lang="nl-BE" dirty="0" smtClean="0">
                <a:latin typeface="Century Schoolbook" panose="02040604050505020304" pitchFamily="18" charset="0"/>
              </a:rPr>
              <a:t>Toeleiding van kansengroepen door sociaal intermediaire </a:t>
            </a:r>
            <a:r>
              <a:rPr lang="nl-BE" dirty="0" err="1" smtClean="0">
                <a:latin typeface="Century Schoolbook" panose="02040604050505020304" pitchFamily="18" charset="0"/>
              </a:rPr>
              <a:t>org</a:t>
            </a:r>
            <a:r>
              <a:rPr lang="nl-BE" dirty="0" smtClean="0">
                <a:latin typeface="Century Schoolbook" panose="02040604050505020304" pitchFamily="18" charset="0"/>
              </a:rPr>
              <a:t>. zoals het OCMW, CBJZ, Wegwijzer, …</a:t>
            </a:r>
          </a:p>
          <a:p>
            <a:pPr lvl="1"/>
            <a:r>
              <a:rPr lang="nl-BE" dirty="0">
                <a:latin typeface="Century Schoolbook" panose="02040604050505020304" pitchFamily="18" charset="0"/>
              </a:rPr>
              <a:t>D</a:t>
            </a:r>
            <a:r>
              <a:rPr lang="nl-BE" dirty="0" smtClean="0">
                <a:latin typeface="Century Schoolbook" panose="02040604050505020304" pitchFamily="18" charset="0"/>
              </a:rPr>
              <a:t>agkaarten voor gezinnen in armoede</a:t>
            </a:r>
          </a:p>
          <a:p>
            <a:pPr lvl="2"/>
            <a:r>
              <a:rPr lang="nl-BE" dirty="0" smtClean="0">
                <a:latin typeface="Century Schoolbook" panose="02040604050505020304" pitchFamily="18" charset="0"/>
              </a:rPr>
              <a:t>Vroeger onbeperkt, nu beperkt tot 3 dagkaarten per week/per kind</a:t>
            </a:r>
          </a:p>
          <a:p>
            <a:pPr lvl="2"/>
            <a:r>
              <a:rPr lang="nl-BE" dirty="0" smtClean="0">
                <a:latin typeface="Century Schoolbook" panose="02040604050505020304" pitchFamily="18" charset="0"/>
              </a:rPr>
              <a:t>Ouders </a:t>
            </a:r>
            <a:r>
              <a:rPr lang="nl-BE" dirty="0" err="1" smtClean="0">
                <a:latin typeface="Century Schoolbook" panose="02040604050505020304" pitchFamily="18" charset="0"/>
              </a:rPr>
              <a:t>prefiancieren</a:t>
            </a:r>
            <a:r>
              <a:rPr lang="nl-BE" dirty="0" smtClean="0">
                <a:latin typeface="Century Schoolbook" panose="02040604050505020304" pitchFamily="18" charset="0"/>
              </a:rPr>
              <a:t> </a:t>
            </a:r>
            <a:r>
              <a:rPr lang="nl-BE" b="1" dirty="0" smtClean="0">
                <a:latin typeface="Century Schoolbook" panose="02040604050505020304" pitchFamily="18" charset="0"/>
              </a:rPr>
              <a:t>NIETS</a:t>
            </a:r>
            <a:r>
              <a:rPr lang="nl-BE" dirty="0" smtClean="0">
                <a:latin typeface="Century Schoolbook" panose="02040604050505020304" pitchFamily="18" charset="0"/>
              </a:rPr>
              <a:t>, dienst Jeugd factureert aan het OCMW na afloop</a:t>
            </a:r>
          </a:p>
          <a:p>
            <a:pPr marL="914400" lvl="2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771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latin typeface="Century Schoolbook" panose="02040604050505020304" pitchFamily="18" charset="0"/>
              </a:rPr>
              <a:t>Ouders doen intakegesprek bij OCMW, de Wegwijzer en komen in aanmerking voor gratis dagkaarten</a:t>
            </a:r>
          </a:p>
          <a:p>
            <a:pPr lvl="1"/>
            <a:r>
              <a:rPr lang="nl-BE" dirty="0" smtClean="0">
                <a:latin typeface="Century Schoolbook" panose="02040604050505020304" pitchFamily="18" charset="0"/>
              </a:rPr>
              <a:t>In paasvakantie ander systeem gehanteerd, drempel onmiddellijk voelbaar in deelname!</a:t>
            </a:r>
          </a:p>
        </p:txBody>
      </p:sp>
    </p:spTree>
    <p:extLst>
      <p:ext uri="{BB962C8B-B14F-4D97-AF65-F5344CB8AC3E}">
        <p14:creationId xmlns:p14="http://schemas.microsoft.com/office/powerpoint/2010/main" val="90001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Century Schoolbook" panose="02040604050505020304" pitchFamily="18" charset="0"/>
              </a:rPr>
              <a:t>Laagdrempelige werking </a:t>
            </a:r>
            <a:endParaRPr lang="nl-BE" dirty="0">
              <a:latin typeface="Century Schoolbook" panose="02040604050505020304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latin typeface="Century Schoolbook" panose="02040604050505020304" pitchFamily="18" charset="0"/>
              </a:rPr>
              <a:t>wijkgericht werken </a:t>
            </a:r>
          </a:p>
          <a:p>
            <a:r>
              <a:rPr lang="nl-BE" dirty="0" smtClean="0">
                <a:latin typeface="Century Schoolbook" panose="02040604050505020304" pitchFamily="18" charset="0"/>
              </a:rPr>
              <a:t>vervoer </a:t>
            </a:r>
            <a:r>
              <a:rPr lang="nl-BE" dirty="0">
                <a:latin typeface="Century Schoolbook" panose="02040604050505020304" pitchFamily="18" charset="0"/>
              </a:rPr>
              <a:t>regelen vanuit de </a:t>
            </a:r>
            <a:r>
              <a:rPr lang="nl-BE" dirty="0" smtClean="0">
                <a:latin typeface="Century Schoolbook" panose="02040604050505020304" pitchFamily="18" charset="0"/>
              </a:rPr>
              <a:t>BKO-locaties</a:t>
            </a:r>
          </a:p>
          <a:p>
            <a:r>
              <a:rPr lang="nl-BE" dirty="0" smtClean="0">
                <a:latin typeface="Century Schoolbook" panose="02040604050505020304" pitchFamily="18" charset="0"/>
              </a:rPr>
              <a:t>warme </a:t>
            </a:r>
            <a:r>
              <a:rPr lang="nl-BE" dirty="0">
                <a:latin typeface="Century Schoolbook" panose="02040604050505020304" pitchFamily="18" charset="0"/>
              </a:rPr>
              <a:t>maaltijden in prijs </a:t>
            </a:r>
            <a:r>
              <a:rPr lang="nl-BE" dirty="0" smtClean="0">
                <a:latin typeface="Century Schoolbook" panose="02040604050505020304" pitchFamily="18" charset="0"/>
              </a:rPr>
              <a:t>inbegrepen</a:t>
            </a:r>
          </a:p>
          <a:p>
            <a:r>
              <a:rPr lang="nl-BE" dirty="0" smtClean="0">
                <a:latin typeface="Century Schoolbook" panose="02040604050505020304" pitchFamily="18" charset="0"/>
              </a:rPr>
              <a:t>zaterdagwerking</a:t>
            </a:r>
            <a:endParaRPr lang="nl-BE" dirty="0">
              <a:latin typeface="Century Schoolbook" panose="02040604050505020304" pitchFamily="18" charset="0"/>
            </a:endParaRPr>
          </a:p>
          <a:p>
            <a:r>
              <a:rPr lang="nl-BE" dirty="0" smtClean="0">
                <a:latin typeface="Century Schoolbook" panose="02040604050505020304" pitchFamily="18" charset="0"/>
              </a:rPr>
              <a:t>Lange Leo</a:t>
            </a:r>
          </a:p>
          <a:p>
            <a:pPr lvl="1"/>
            <a:r>
              <a:rPr lang="nl-BE" dirty="0" smtClean="0">
                <a:latin typeface="Century Schoolbook" panose="02040604050505020304" pitchFamily="18" charset="0"/>
              </a:rPr>
              <a:t>Aanwezig als hulpverlener op de Speelcompagnie</a:t>
            </a:r>
          </a:p>
          <a:p>
            <a:pPr lvl="1"/>
            <a:r>
              <a:rPr lang="nl-BE" dirty="0" smtClean="0">
                <a:latin typeface="Century Schoolbook" panose="02040604050505020304" pitchFamily="18" charset="0"/>
              </a:rPr>
              <a:t>Aanspreekpunt voor kinderen, ouders en leiding (monitoren)</a:t>
            </a:r>
          </a:p>
          <a:p>
            <a:pPr marL="0" indent="0">
              <a:buNone/>
            </a:pPr>
            <a:endParaRPr lang="nl-BE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8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Century Schoolbook" panose="02040604050505020304" pitchFamily="18" charset="0"/>
              </a:rPr>
              <a:t>Alert blijven</a:t>
            </a:r>
            <a:endParaRPr lang="nl-BE" dirty="0">
              <a:latin typeface="Century Schoolbook" panose="02040604050505020304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latin typeface="Century Schoolbook" panose="02040604050505020304" pitchFamily="18" charset="0"/>
              </a:rPr>
              <a:t>Werking van op afstand bekijken:</a:t>
            </a:r>
          </a:p>
          <a:p>
            <a:pPr lvl="1"/>
            <a:r>
              <a:rPr lang="nl-BE" dirty="0" smtClean="0">
                <a:latin typeface="Century Schoolbook" panose="02040604050505020304" pitchFamily="18" charset="0"/>
              </a:rPr>
              <a:t>Zwemuitstap organiseren inbegrepen in prijs, maar geen zwemkledij voorzien</a:t>
            </a:r>
          </a:p>
          <a:p>
            <a:pPr lvl="1"/>
            <a:r>
              <a:rPr lang="nl-BE" dirty="0" smtClean="0">
                <a:latin typeface="Century Schoolbook" panose="02040604050505020304" pitchFamily="18" charset="0"/>
              </a:rPr>
              <a:t>Fietsuitstappen</a:t>
            </a:r>
          </a:p>
          <a:p>
            <a:pPr lvl="1"/>
            <a:r>
              <a:rPr lang="nl-BE" dirty="0" smtClean="0">
                <a:latin typeface="Century Schoolbook" panose="02040604050505020304" pitchFamily="18" charset="0"/>
              </a:rPr>
              <a:t>…</a:t>
            </a:r>
          </a:p>
          <a:p>
            <a:r>
              <a:rPr lang="nl-BE" dirty="0" smtClean="0">
                <a:latin typeface="Century Schoolbook" panose="02040604050505020304" pitchFamily="18" charset="0"/>
              </a:rPr>
              <a:t>‘Gratis’ ≠ bereiken kansengroepen</a:t>
            </a:r>
            <a:endParaRPr lang="nl-BE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8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srgbClr val="9A5315">
                    <a:lumMod val="50000"/>
                  </a:srgbClr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Kansen voor Kinderen - politiek draagvlak </a:t>
            </a:r>
            <a:endParaRPr lang="nl-NL" sz="3600" b="0" i="0" dirty="0">
              <a:solidFill>
                <a:srgbClr val="9A5315">
                  <a:lumMod val="50000"/>
                </a:srgbClr>
              </a:solidFill>
              <a:latin typeface="Century Schoolbook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nl-NL" sz="2800" dirty="0" smtClean="0">
                <a:solidFill>
                  <a:srgbClr val="9A5315"/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Nota 2011</a:t>
            </a:r>
          </a:p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endParaRPr lang="nl-NL" sz="2800" i="0" dirty="0" smtClean="0">
              <a:solidFill>
                <a:srgbClr val="9A5315"/>
              </a:solidFill>
              <a:latin typeface="Century Schoolbook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Clr>
                <a:srgbClr val="9A5315"/>
              </a:buClr>
              <a:buFont typeface="Arial"/>
              <a:buChar char="•"/>
            </a:pPr>
            <a:r>
              <a:rPr lang="nl-NL" sz="28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Rapport 2012 </a:t>
            </a:r>
          </a:p>
          <a:p>
            <a:pPr lvl="1">
              <a:buClr>
                <a:srgbClr val="9A5315"/>
              </a:buClr>
              <a:buFont typeface="Arial"/>
              <a:buChar char="•"/>
            </a:pPr>
            <a:r>
              <a:rPr lang="nl-NL" sz="2400" dirty="0" smtClean="0">
                <a:solidFill>
                  <a:srgbClr val="9A5315"/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Pilootproject Huis van het Kind</a:t>
            </a:r>
          </a:p>
          <a:p>
            <a:pPr marL="457200" lvl="1" indent="0">
              <a:buClr>
                <a:srgbClr val="9A5315"/>
              </a:buClr>
              <a:buNone/>
            </a:pPr>
            <a:endParaRPr lang="nl-NL" sz="2400" dirty="0" smtClean="0">
              <a:solidFill>
                <a:srgbClr val="9A5315"/>
              </a:solidFill>
              <a:latin typeface="Century Schoolbook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Clr>
                <a:srgbClr val="9A5315"/>
              </a:buClr>
              <a:buFont typeface="Arial"/>
              <a:buChar char="•"/>
            </a:pPr>
            <a:r>
              <a:rPr lang="nl-NL" sz="2800" dirty="0" smtClean="0">
                <a:solidFill>
                  <a:srgbClr val="9A5315"/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Bestuursakkoord 2013</a:t>
            </a:r>
          </a:p>
          <a:p>
            <a:pPr lvl="1">
              <a:buClr>
                <a:srgbClr val="9A5315"/>
              </a:buClr>
              <a:buFont typeface="Arial"/>
              <a:buChar char="•"/>
            </a:pPr>
            <a:r>
              <a:rPr lang="nl-NL" sz="2400" dirty="0" smtClean="0">
                <a:solidFill>
                  <a:srgbClr val="9A5315"/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200.000 euro extra (!) tot en met 2018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2" y="304802"/>
            <a:ext cx="10058402" cy="12192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srgbClr val="9A5315">
                    <a:lumMod val="50000"/>
                  </a:srgbClr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Kansen voor Kinderen</a:t>
            </a:r>
            <a:r>
              <a:rPr lang="nl-NL" dirty="0">
                <a:solidFill>
                  <a:srgbClr val="9A5315">
                    <a:lumMod val="50000"/>
                  </a:srgbClr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l-NL" dirty="0" smtClean="0">
                <a:solidFill>
                  <a:srgbClr val="9A5315">
                    <a:lumMod val="50000"/>
                  </a:srgbClr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nl-NL" sz="3600" b="0" i="0" dirty="0" smtClean="0">
                <a:solidFill>
                  <a:srgbClr val="9A5315">
                    <a:lumMod val="50000"/>
                  </a:srgbClr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Oostende in cijfers</a:t>
            </a:r>
            <a:endParaRPr lang="nl-NL" sz="3600" b="0" i="0" dirty="0">
              <a:solidFill>
                <a:srgbClr val="9A5315">
                  <a:lumMod val="50000"/>
                </a:srgbClr>
              </a:solidFill>
              <a:latin typeface="Century Schoolbook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30653" cy="4187952"/>
          </a:xfrm>
        </p:spPr>
        <p:txBody>
          <a:bodyPr/>
          <a:lstStyle/>
          <a:p>
            <a:pPr>
              <a:buClr>
                <a:srgbClr val="9A5315"/>
              </a:buClr>
              <a:buFont typeface="Arial"/>
              <a:buChar char="•"/>
            </a:pPr>
            <a:r>
              <a:rPr lang="nl-NL" sz="18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Kinderarmoede index Kind en Gezin </a:t>
            </a:r>
            <a:r>
              <a:rPr lang="nl-NL" sz="1800" b="1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27,4%</a:t>
            </a:r>
          </a:p>
          <a:p>
            <a:pPr>
              <a:buClr>
                <a:srgbClr val="9A5315"/>
              </a:buClr>
              <a:buFont typeface="Arial"/>
              <a:buChar char="•"/>
            </a:pPr>
            <a:r>
              <a:rPr lang="nl-NL" sz="1800" dirty="0" smtClean="0">
                <a:solidFill>
                  <a:srgbClr val="9A5315"/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Evolutie 2010- 2013</a:t>
            </a:r>
            <a:endParaRPr lang="nl-NL" sz="1800" dirty="0">
              <a:solidFill>
                <a:srgbClr val="9A5315"/>
              </a:solidFill>
              <a:latin typeface="Century Schoolbook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Clr>
                <a:srgbClr val="9A5315"/>
              </a:buClr>
              <a:buFont typeface="Arial"/>
              <a:buChar char="•"/>
            </a:pPr>
            <a:endParaRPr lang="nl-NL" dirty="0" smtClean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62" y="2187277"/>
            <a:ext cx="5439008" cy="3464648"/>
          </a:xfrm>
        </p:spPr>
      </p:pic>
      <p:cxnSp>
        <p:nvCxnSpPr>
          <p:cNvPr id="8" name="Rechte verbindingslijn met pijl 7"/>
          <p:cNvCxnSpPr/>
          <p:nvPr/>
        </p:nvCxnSpPr>
        <p:spPr>
          <a:xfrm>
            <a:off x="9458697" y="2762622"/>
            <a:ext cx="277091" cy="153843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5" y="3211782"/>
            <a:ext cx="5704812" cy="3103418"/>
          </a:xfrm>
          <a:prstGeom prst="rect">
            <a:avLst/>
          </a:prstGeom>
        </p:spPr>
      </p:pic>
      <p:sp>
        <p:nvSpPr>
          <p:cNvPr id="12" name="Ovaal 11"/>
          <p:cNvSpPr/>
          <p:nvPr/>
        </p:nvSpPr>
        <p:spPr>
          <a:xfrm>
            <a:off x="2780146" y="5033819"/>
            <a:ext cx="444411" cy="3467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vaal 12"/>
          <p:cNvSpPr/>
          <p:nvPr/>
        </p:nvSpPr>
        <p:spPr>
          <a:xfrm>
            <a:off x="5839407" y="5033819"/>
            <a:ext cx="431520" cy="3593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62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2" y="304802"/>
            <a:ext cx="10058402" cy="12192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srgbClr val="9A5315">
                    <a:lumMod val="50000"/>
                  </a:srgbClr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Kansen voor Kinderen</a:t>
            </a:r>
            <a:r>
              <a:rPr lang="nl-NL" dirty="0">
                <a:solidFill>
                  <a:srgbClr val="9A5315">
                    <a:lumMod val="50000"/>
                  </a:srgbClr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l-NL" dirty="0" smtClean="0">
                <a:solidFill>
                  <a:srgbClr val="9A5315">
                    <a:lumMod val="50000"/>
                  </a:srgbClr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–</a:t>
            </a:r>
            <a:r>
              <a:rPr lang="nl-NL" sz="3600" b="0" i="0" dirty="0" smtClean="0">
                <a:solidFill>
                  <a:srgbClr val="9A5315">
                    <a:lumMod val="50000"/>
                  </a:srgbClr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Oostende in cijfers</a:t>
            </a:r>
            <a:endParaRPr lang="nl-NL" sz="3600" b="0" i="0" dirty="0">
              <a:solidFill>
                <a:srgbClr val="9A5315">
                  <a:lumMod val="50000"/>
                </a:srgbClr>
              </a:solidFill>
              <a:latin typeface="Century Schoolbook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851102" y="1951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pic>
        <p:nvPicPr>
          <p:cNvPr id="15" name="Tijdelijke aanduiding voor inhoud 1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45" b="10236"/>
          <a:stretch/>
        </p:blipFill>
        <p:spPr>
          <a:xfrm>
            <a:off x="1065212" y="1524002"/>
            <a:ext cx="6406106" cy="4464203"/>
          </a:xfrm>
        </p:spPr>
      </p:pic>
      <p:sp>
        <p:nvSpPr>
          <p:cNvPr id="18" name="Tekstvak 17"/>
          <p:cNvSpPr txBox="1"/>
          <p:nvPr/>
        </p:nvSpPr>
        <p:spPr>
          <a:xfrm>
            <a:off x="7611748" y="1524002"/>
            <a:ext cx="428033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entury Schoolbook" panose="02040604050505020304" pitchFamily="18" charset="0"/>
              </a:rPr>
              <a:t>Kinderen in een gezin zonder </a:t>
            </a:r>
          </a:p>
          <a:p>
            <a:r>
              <a:rPr lang="nl-BE" dirty="0" smtClean="0">
                <a:latin typeface="Century Schoolbook" panose="02040604050505020304" pitchFamily="18" charset="0"/>
              </a:rPr>
              <a:t>betaald werk</a:t>
            </a:r>
          </a:p>
          <a:p>
            <a:endParaRPr lang="nl-BE" dirty="0">
              <a:latin typeface="Century Schoolbook" panose="02040604050505020304" pitchFamily="18" charset="0"/>
            </a:endParaRPr>
          </a:p>
          <a:p>
            <a:endParaRPr lang="nl-BE" dirty="0" smtClean="0">
              <a:latin typeface="Century Schoolbook" panose="02040604050505020304" pitchFamily="18" charset="0"/>
            </a:endParaRPr>
          </a:p>
          <a:p>
            <a:r>
              <a:rPr lang="nl-BE" b="1" dirty="0" smtClean="0">
                <a:latin typeface="Century Schoolbook" panose="02040604050505020304" pitchFamily="18" charset="0"/>
              </a:rPr>
              <a:t>19,6% van de gezinnen is werkloos</a:t>
            </a:r>
          </a:p>
          <a:p>
            <a:endParaRPr lang="nl-BE" dirty="0" smtClean="0">
              <a:latin typeface="Century Schoolbook" panose="02040604050505020304" pitchFamily="18" charset="0"/>
            </a:endParaRPr>
          </a:p>
          <a:p>
            <a:endParaRPr lang="nl-BE" dirty="0">
              <a:latin typeface="Century Schoolbook" panose="02040604050505020304" pitchFamily="18" charset="0"/>
            </a:endParaRPr>
          </a:p>
          <a:p>
            <a:r>
              <a:rPr lang="nl-BE" dirty="0" smtClean="0">
                <a:latin typeface="Century Schoolbook" panose="02040604050505020304" pitchFamily="18" charset="0"/>
              </a:rPr>
              <a:t>39% hiervan zijn eenoudergezinnen</a:t>
            </a:r>
          </a:p>
          <a:p>
            <a:endParaRPr lang="nl-BE" dirty="0">
              <a:solidFill>
                <a:schemeClr val="tx2"/>
              </a:solidFill>
            </a:endParaRPr>
          </a:p>
          <a:p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19" name="Ovaal 18"/>
          <p:cNvSpPr/>
          <p:nvPr/>
        </p:nvSpPr>
        <p:spPr>
          <a:xfrm>
            <a:off x="4795023" y="4505094"/>
            <a:ext cx="379142" cy="25647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Ovaal 19"/>
          <p:cNvSpPr/>
          <p:nvPr/>
        </p:nvSpPr>
        <p:spPr>
          <a:xfrm>
            <a:off x="6400799" y="4505094"/>
            <a:ext cx="323386" cy="25647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2" y="304802"/>
            <a:ext cx="10058402" cy="1219200"/>
          </a:xfrm>
        </p:spPr>
        <p:txBody>
          <a:bodyPr/>
          <a:lstStyle/>
          <a:p>
            <a:pPr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srgbClr val="9A5315">
                    <a:lumMod val="50000"/>
                  </a:srgbClr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Kansen voor Kinderen -</a:t>
            </a:r>
            <a:r>
              <a:rPr lang="nl-NL" sz="3600" b="0" i="0" dirty="0" smtClean="0">
                <a:solidFill>
                  <a:srgbClr val="9A5315">
                    <a:lumMod val="50000"/>
                  </a:srgbClr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structuur</a:t>
            </a:r>
            <a:endParaRPr lang="nl-NL" sz="3600" b="0" i="0" dirty="0">
              <a:solidFill>
                <a:srgbClr val="9A5315">
                  <a:lumMod val="50000"/>
                </a:srgbClr>
              </a:solidFill>
              <a:latin typeface="Century Schoolbook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1371" y="1719943"/>
            <a:ext cx="7424057" cy="438564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098970" y="2090057"/>
            <a:ext cx="37353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nl-BE" b="1" dirty="0" err="1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Stadsbreed</a:t>
            </a:r>
            <a:r>
              <a:rPr lang="nl-BE" b="1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netwerk</a:t>
            </a:r>
          </a:p>
          <a:p>
            <a:endParaRPr lang="nl-BE" dirty="0">
              <a:latin typeface="Century Schoolbook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nl-BE" dirty="0" smtClean="0">
              <a:latin typeface="Century Schoolbook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nl-BE" dirty="0">
              <a:latin typeface="Century Schoolbook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nl-BE" dirty="0" smtClean="0">
              <a:latin typeface="Century Schoolbook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nl-BE" dirty="0" smtClean="0">
              <a:latin typeface="Century Schoolbook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nl-BE" b="1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Thema- werkgroepen rond concrete </a:t>
            </a:r>
            <a:br>
              <a:rPr lang="nl-BE" b="1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nl-BE" b="1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acties en projecten</a:t>
            </a:r>
          </a:p>
        </p:txBody>
      </p:sp>
    </p:spTree>
    <p:extLst>
      <p:ext uri="{BB962C8B-B14F-4D97-AF65-F5344CB8AC3E}">
        <p14:creationId xmlns:p14="http://schemas.microsoft.com/office/powerpoint/2010/main" val="126418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Kansen voor Kinderen - continueren wat er is</a:t>
            </a:r>
            <a:endParaRPr lang="nl-BE" sz="3200" dirty="0">
              <a:latin typeface="Century Schoolbook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189685" y="1524000"/>
            <a:ext cx="7543800" cy="4896544"/>
          </a:xfrm>
        </p:spPr>
        <p:txBody>
          <a:bodyPr>
            <a:normAutofit/>
          </a:bodyPr>
          <a:lstStyle/>
          <a:p>
            <a:r>
              <a:rPr lang="nl-BE" sz="18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Flankerend Onderwijsbeleid</a:t>
            </a:r>
          </a:p>
          <a:p>
            <a:pPr marL="457200" lvl="1" indent="0">
              <a:buNone/>
            </a:pPr>
            <a:r>
              <a:rPr lang="nl-BE" sz="18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 Wegwijzer</a:t>
            </a:r>
            <a:br>
              <a:rPr lang="nl-BE" sz="18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nl-BE" sz="18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Brugfiguren</a:t>
            </a:r>
            <a:br>
              <a:rPr lang="nl-BE" sz="18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nl-BE" sz="18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Onderwijscheques</a:t>
            </a:r>
            <a:br>
              <a:rPr lang="nl-BE" sz="18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nl-BE" sz="18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 Katrol</a:t>
            </a:r>
            <a:br>
              <a:rPr lang="nl-BE" sz="18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nl-BE" sz="18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Onderwijsambassadeurs</a:t>
            </a:r>
            <a:br>
              <a:rPr lang="nl-BE" sz="18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nl-BE" sz="18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Time Out </a:t>
            </a:r>
            <a:br>
              <a:rPr lang="nl-BE" sz="18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nl-BE" sz="1800" dirty="0" err="1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Playing</a:t>
            </a:r>
            <a:r>
              <a:rPr lang="nl-BE" sz="18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l-BE" sz="1800" dirty="0" err="1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for</a:t>
            </a:r>
            <a:r>
              <a:rPr lang="nl-BE" sz="18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succes</a:t>
            </a:r>
            <a:br>
              <a:rPr lang="nl-BE" sz="18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nl-BE" sz="18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Tussenkomst schoolfactuur</a:t>
            </a:r>
            <a:br>
              <a:rPr lang="nl-BE" sz="18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nl-BE" sz="18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Move XL </a:t>
            </a:r>
            <a:br>
              <a:rPr lang="nl-BE" sz="18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nl-BE" sz="18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Techniek-academie</a:t>
            </a:r>
            <a:br>
              <a:rPr lang="nl-BE" sz="18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nl-BE" sz="1800" dirty="0" err="1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Tienerouderproject</a:t>
            </a:r>
            <a:r>
              <a:rPr lang="nl-BE" sz="18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nl-BE" sz="18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nl-BE" sz="18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Spijbelactieplan</a:t>
            </a:r>
            <a:br>
              <a:rPr lang="nl-BE" sz="18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nl-BE" sz="18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Schaken op School</a:t>
            </a:r>
            <a:br>
              <a:rPr lang="nl-BE" sz="18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nl-BE" sz="18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Zomerschool</a:t>
            </a:r>
            <a:br>
              <a:rPr lang="nl-BE" sz="18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nl-BE" sz="1800" dirty="0" smtClean="0">
              <a:latin typeface="Century Schoolbook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endParaRPr lang="nl-BE" sz="3000" dirty="0" smtClean="0">
              <a:latin typeface="+mj-lt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60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Kansen voor Kinderen: continueren wat er is</a:t>
            </a:r>
            <a:endParaRPr lang="nl-BE" sz="3200" dirty="0">
              <a:latin typeface="Century Schoolbook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189685" y="1524000"/>
            <a:ext cx="7543800" cy="4896544"/>
          </a:xfrm>
        </p:spPr>
        <p:txBody>
          <a:bodyPr>
            <a:normAutofit/>
          </a:bodyPr>
          <a:lstStyle/>
          <a:p>
            <a:pPr lvl="0"/>
            <a:r>
              <a:rPr lang="nl-BE" sz="1600" dirty="0" smtClean="0">
                <a:solidFill>
                  <a:srgbClr val="9A5315"/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Kinderopvang</a:t>
            </a:r>
          </a:p>
          <a:p>
            <a:pPr lvl="1"/>
            <a:r>
              <a:rPr lang="nl-BE" sz="1600" dirty="0" smtClean="0">
                <a:solidFill>
                  <a:srgbClr val="9A5315"/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Subsidie voor onthaalouders</a:t>
            </a:r>
          </a:p>
          <a:p>
            <a:pPr lvl="0"/>
            <a:r>
              <a:rPr lang="nl-BE" sz="1600" b="1" dirty="0" smtClean="0">
                <a:solidFill>
                  <a:srgbClr val="9A5315"/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Huis </a:t>
            </a:r>
            <a:r>
              <a:rPr lang="nl-BE" sz="1600" b="1" dirty="0">
                <a:solidFill>
                  <a:srgbClr val="9A5315"/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van het Kind</a:t>
            </a:r>
          </a:p>
          <a:p>
            <a:pPr lvl="1"/>
            <a:r>
              <a:rPr lang="nl-BE" sz="1600" b="1" dirty="0">
                <a:solidFill>
                  <a:srgbClr val="9A5315"/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Opvoedingsondersteuning en Ontmoeting</a:t>
            </a:r>
          </a:p>
          <a:p>
            <a:pPr lvl="2"/>
            <a:r>
              <a:rPr lang="nl-BE" sz="1600" b="1" dirty="0">
                <a:solidFill>
                  <a:srgbClr val="9A5315"/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Het Verschil, Het Ontmoetingshuis, De Familiesalons</a:t>
            </a:r>
          </a:p>
          <a:p>
            <a:pPr lvl="1"/>
            <a:r>
              <a:rPr lang="nl-BE" sz="1600" b="1" dirty="0">
                <a:solidFill>
                  <a:srgbClr val="9A5315"/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Preventieve gezondheidszorg</a:t>
            </a:r>
          </a:p>
          <a:p>
            <a:pPr lvl="2"/>
            <a:r>
              <a:rPr lang="nl-BE" sz="1600" b="1" dirty="0">
                <a:solidFill>
                  <a:srgbClr val="9A5315"/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Kind en Gezin, </a:t>
            </a:r>
            <a:r>
              <a:rPr lang="nl-BE" sz="1600" b="1" dirty="0" err="1" smtClean="0">
                <a:solidFill>
                  <a:srgbClr val="9A5315"/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KiDO</a:t>
            </a:r>
            <a:endParaRPr lang="nl-BE" sz="1600" b="1" dirty="0" smtClean="0">
              <a:solidFill>
                <a:srgbClr val="9A5315"/>
              </a:solidFill>
              <a:latin typeface="Century Schoolbook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nl-BE" sz="1600" b="1" dirty="0" smtClean="0">
                <a:solidFill>
                  <a:srgbClr val="9A5315"/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Vrijetijdsparticipatie</a:t>
            </a:r>
            <a:endParaRPr lang="nl-BE" sz="1600" b="1" dirty="0">
              <a:solidFill>
                <a:srgbClr val="9A5315"/>
              </a:solidFill>
              <a:latin typeface="Century Schoolbook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r>
              <a:rPr lang="nl-BE" sz="1600" b="1" dirty="0">
                <a:solidFill>
                  <a:srgbClr val="9A5315"/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Sportkans, Kunstkans, Jeugd en Sport –toelage, vakantiewerking wijkgericht </a:t>
            </a:r>
            <a:r>
              <a:rPr lang="nl-BE" sz="1600" b="1" dirty="0" smtClean="0">
                <a:solidFill>
                  <a:srgbClr val="9A5315"/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werken, Duin </a:t>
            </a:r>
            <a:r>
              <a:rPr lang="nl-BE" sz="1600" b="1" dirty="0">
                <a:solidFill>
                  <a:srgbClr val="9A5315"/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 Zee: Lange </a:t>
            </a:r>
            <a:r>
              <a:rPr lang="nl-BE" sz="1600" b="1" dirty="0" smtClean="0">
                <a:solidFill>
                  <a:srgbClr val="9A5315"/>
                </a:solidFill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Leo</a:t>
            </a:r>
            <a:endParaRPr lang="nl-BE" sz="1600" b="1" dirty="0">
              <a:solidFill>
                <a:srgbClr val="9A5315"/>
              </a:solidFill>
              <a:latin typeface="Century Schoolbook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endParaRPr lang="nl-BE" sz="3000" dirty="0" smtClean="0">
              <a:latin typeface="Century Schoolbook" panose="02040604050505020304" pitchFamily="18" charset="0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6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Kansen voor Kinderen: geplande acties tot 2019</a:t>
            </a:r>
            <a:endParaRPr lang="nl-BE" sz="3200" dirty="0">
              <a:latin typeface="Century Schoolbook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189685" y="1524000"/>
            <a:ext cx="7543800" cy="489654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nl-NL" sz="1600" b="1" dirty="0" smtClean="0">
              <a:solidFill>
                <a:srgbClr val="9A5315"/>
              </a:solidFill>
              <a:latin typeface="Century Schoolbook" panose="020406040505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nl-NL" sz="1800" b="1" dirty="0" smtClean="0">
                <a:solidFill>
                  <a:srgbClr val="9A5315"/>
                </a:solidFill>
                <a:latin typeface="Century Schoolbook" panose="02040604050505020304" pitchFamily="18" charset="0"/>
              </a:rPr>
              <a:t>Onderwijs</a:t>
            </a:r>
          </a:p>
          <a:p>
            <a:pPr marL="0" lvl="0" indent="0">
              <a:spcBef>
                <a:spcPts val="0"/>
              </a:spcBef>
              <a:buNone/>
            </a:pPr>
            <a:endParaRPr lang="nl-NL" sz="1600" b="1" dirty="0">
              <a:solidFill>
                <a:srgbClr val="9A5315"/>
              </a:solidFill>
              <a:latin typeface="Century Schoolbook" panose="020406040505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nl-NL" sz="1600" b="1" dirty="0" smtClean="0">
                <a:solidFill>
                  <a:srgbClr val="9A5315"/>
                </a:solidFill>
                <a:latin typeface="Century Schoolbook" panose="02040604050505020304" pitchFamily="18" charset="0"/>
              </a:rPr>
              <a:t>	Gelijke </a:t>
            </a:r>
            <a:r>
              <a:rPr lang="nl-NL" sz="1600" b="1" dirty="0">
                <a:solidFill>
                  <a:srgbClr val="9A5315"/>
                </a:solidFill>
                <a:latin typeface="Century Schoolbook" panose="02040604050505020304" pitchFamily="18" charset="0"/>
              </a:rPr>
              <a:t>kansen op school </a:t>
            </a:r>
            <a:r>
              <a:rPr lang="nl-NL" sz="1400" dirty="0">
                <a:solidFill>
                  <a:srgbClr val="9A5315"/>
                </a:solidFill>
                <a:latin typeface="Century Schoolbook" panose="02040604050505020304" pitchFamily="18" charset="0"/>
              </a:rPr>
              <a:t>: trajecten met basis en secundair onderwijs </a:t>
            </a:r>
            <a:r>
              <a:rPr lang="nl-NL" sz="1400" dirty="0" smtClean="0">
                <a:solidFill>
                  <a:srgbClr val="9A5315"/>
                </a:solidFill>
                <a:latin typeface="Century Schoolbook" panose="02040604050505020304" pitchFamily="18" charset="0"/>
              </a:rPr>
              <a:t>	in </a:t>
            </a:r>
            <a:r>
              <a:rPr lang="nl-NL" sz="1400" dirty="0">
                <a:solidFill>
                  <a:srgbClr val="9A5315"/>
                </a:solidFill>
                <a:latin typeface="Century Schoolbook" panose="02040604050505020304" pitchFamily="18" charset="0"/>
              </a:rPr>
              <a:t>samenwerking met De Link vzw en Schulden op School</a:t>
            </a:r>
          </a:p>
          <a:p>
            <a:pPr marL="0" lvl="0" indent="0">
              <a:spcBef>
                <a:spcPts val="0"/>
              </a:spcBef>
              <a:buNone/>
            </a:pPr>
            <a:endParaRPr lang="nl-NL" sz="1400" dirty="0">
              <a:solidFill>
                <a:srgbClr val="9A5315"/>
              </a:solidFill>
              <a:latin typeface="Century Schoolbook" panose="020406040505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nl-NL" sz="1600" b="1" dirty="0" smtClean="0">
                <a:solidFill>
                  <a:srgbClr val="9A5315"/>
                </a:solidFill>
                <a:latin typeface="Century Schoolbook" panose="02040604050505020304" pitchFamily="18" charset="0"/>
              </a:rPr>
              <a:t>	Extra </a:t>
            </a:r>
            <a:r>
              <a:rPr lang="nl-NL" sz="1600" b="1" dirty="0">
                <a:solidFill>
                  <a:srgbClr val="9A5315"/>
                </a:solidFill>
                <a:latin typeface="Century Schoolbook" panose="02040604050505020304" pitchFamily="18" charset="0"/>
              </a:rPr>
              <a:t>onderwijscheques </a:t>
            </a:r>
            <a:r>
              <a:rPr lang="nl-NL" sz="1400" dirty="0">
                <a:solidFill>
                  <a:srgbClr val="9A5315"/>
                </a:solidFill>
                <a:latin typeface="Century Schoolbook" panose="02040604050505020304" pitchFamily="18" charset="0"/>
              </a:rPr>
              <a:t>+ uitbreiding onderwijscheques voor </a:t>
            </a:r>
            <a:r>
              <a:rPr lang="nl-NL" sz="1400" dirty="0" smtClean="0">
                <a:solidFill>
                  <a:srgbClr val="9A5315"/>
                </a:solidFill>
                <a:latin typeface="Century Schoolbook" panose="02040604050505020304" pitchFamily="18" charset="0"/>
              </a:rPr>
              <a:t>	schoolmaaltijden</a:t>
            </a:r>
            <a:endParaRPr lang="nl-NL" sz="1400" dirty="0">
              <a:solidFill>
                <a:srgbClr val="9A5315"/>
              </a:solidFill>
              <a:latin typeface="Century Schoolbook" panose="020406040505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nl-NL" sz="1400" dirty="0">
              <a:solidFill>
                <a:srgbClr val="9A5315"/>
              </a:solidFill>
              <a:latin typeface="Century Schoolbook" panose="020406040505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nl-NL" sz="1800" b="1" dirty="0" smtClean="0">
                <a:solidFill>
                  <a:srgbClr val="9A5315"/>
                </a:solidFill>
                <a:latin typeface="Century Schoolbook" panose="02040604050505020304" pitchFamily="18" charset="0"/>
              </a:rPr>
              <a:t>Vrije tijd </a:t>
            </a:r>
          </a:p>
          <a:p>
            <a:pPr marL="0" lvl="0" indent="0">
              <a:spcBef>
                <a:spcPts val="0"/>
              </a:spcBef>
              <a:buNone/>
            </a:pPr>
            <a:endParaRPr lang="nl-NL" sz="1600" b="1" dirty="0">
              <a:solidFill>
                <a:srgbClr val="9A5315"/>
              </a:solidFill>
              <a:latin typeface="Century Schoolbook" panose="020406040505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nl-NL" sz="1600" b="1" dirty="0" smtClean="0">
                <a:solidFill>
                  <a:srgbClr val="9A5315"/>
                </a:solidFill>
                <a:latin typeface="Century Schoolbook" panose="02040604050505020304" pitchFamily="18" charset="0"/>
              </a:rPr>
              <a:t>	Binnenspeelplaats</a:t>
            </a:r>
            <a:r>
              <a:rPr lang="nl-NL" sz="1400" dirty="0" smtClean="0">
                <a:solidFill>
                  <a:srgbClr val="9A5315"/>
                </a:solidFill>
                <a:latin typeface="Century Schoolbook" panose="02040604050505020304" pitchFamily="18" charset="0"/>
              </a:rPr>
              <a:t> </a:t>
            </a:r>
            <a:r>
              <a:rPr lang="nl-NL" sz="1400" dirty="0">
                <a:solidFill>
                  <a:srgbClr val="9A5315"/>
                </a:solidFill>
                <a:latin typeface="Century Schoolbook" panose="02040604050505020304" pitchFamily="18" charset="0"/>
              </a:rPr>
              <a:t>in centrum van de stad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nl-NL" sz="1600" b="1" dirty="0" smtClean="0">
                <a:solidFill>
                  <a:srgbClr val="9A5315"/>
                </a:solidFill>
                <a:latin typeface="Century Schoolbook" panose="02040604050505020304" pitchFamily="18" charset="0"/>
              </a:rPr>
              <a:t>	</a:t>
            </a:r>
            <a:br>
              <a:rPr lang="nl-NL" sz="1600" b="1" dirty="0" smtClean="0">
                <a:solidFill>
                  <a:srgbClr val="9A5315"/>
                </a:solidFill>
                <a:latin typeface="Century Schoolbook" panose="02040604050505020304" pitchFamily="18" charset="0"/>
              </a:rPr>
            </a:br>
            <a:r>
              <a:rPr lang="nl-NL" sz="1600" b="1" dirty="0" smtClean="0">
                <a:solidFill>
                  <a:srgbClr val="9A5315"/>
                </a:solidFill>
                <a:latin typeface="Century Schoolbook" panose="02040604050505020304" pitchFamily="18" charset="0"/>
              </a:rPr>
              <a:t>	Team </a:t>
            </a:r>
            <a:r>
              <a:rPr lang="nl-NL" sz="1600" b="1" dirty="0">
                <a:solidFill>
                  <a:srgbClr val="9A5315"/>
                </a:solidFill>
                <a:latin typeface="Century Schoolbook" panose="02040604050505020304" pitchFamily="18" charset="0"/>
              </a:rPr>
              <a:t>Buddy</a:t>
            </a:r>
            <a:r>
              <a:rPr lang="nl-NL" sz="1400" dirty="0">
                <a:solidFill>
                  <a:srgbClr val="9A5315"/>
                </a:solidFill>
                <a:latin typeface="Century Schoolbook" panose="02040604050505020304" pitchFamily="18" charset="0"/>
              </a:rPr>
              <a:t> ‘zorgteam’ voor kwetsbare kinderen en jongeren die aan vrije </a:t>
            </a:r>
            <a:r>
              <a:rPr lang="nl-NL" sz="1400" dirty="0" smtClean="0">
                <a:solidFill>
                  <a:srgbClr val="9A5315"/>
                </a:solidFill>
                <a:latin typeface="Century Schoolbook" panose="02040604050505020304" pitchFamily="18" charset="0"/>
              </a:rPr>
              <a:t>	tijd </a:t>
            </a:r>
            <a:r>
              <a:rPr lang="nl-NL" sz="1400" dirty="0">
                <a:solidFill>
                  <a:srgbClr val="9A5315"/>
                </a:solidFill>
                <a:latin typeface="Century Schoolbook" panose="02040604050505020304" pitchFamily="18" charset="0"/>
              </a:rPr>
              <a:t>(willen) doen in Oostende in samenwerking met </a:t>
            </a:r>
            <a:r>
              <a:rPr lang="nl-NL" sz="1400" dirty="0" err="1">
                <a:solidFill>
                  <a:srgbClr val="9A5315"/>
                </a:solidFill>
                <a:latin typeface="Century Schoolbook" panose="02040604050505020304" pitchFamily="18" charset="0"/>
              </a:rPr>
              <a:t>Arktos</a:t>
            </a:r>
            <a:r>
              <a:rPr lang="nl-NL" sz="1400" dirty="0">
                <a:solidFill>
                  <a:srgbClr val="9A5315"/>
                </a:solidFill>
                <a:latin typeface="Century Schoolbook" panose="02040604050505020304" pitchFamily="18" charset="0"/>
              </a:rPr>
              <a:t> vzw, </a:t>
            </a:r>
            <a:r>
              <a:rPr lang="nl-NL" sz="1400" dirty="0" err="1">
                <a:solidFill>
                  <a:srgbClr val="9A5315"/>
                </a:solidFill>
                <a:latin typeface="Century Schoolbook" panose="02040604050505020304" pitchFamily="18" charset="0"/>
              </a:rPr>
              <a:t>Dyade</a:t>
            </a:r>
            <a:r>
              <a:rPr lang="nl-NL" sz="1400" dirty="0">
                <a:solidFill>
                  <a:srgbClr val="9A5315"/>
                </a:solidFill>
                <a:latin typeface="Century Schoolbook" panose="02040604050505020304" pitchFamily="18" charset="0"/>
              </a:rPr>
              <a:t> </a:t>
            </a:r>
            <a:r>
              <a:rPr lang="nl-NL" sz="1400" dirty="0" smtClean="0">
                <a:solidFill>
                  <a:srgbClr val="9A5315"/>
                </a:solidFill>
                <a:latin typeface="Century Schoolbook" panose="02040604050505020304" pitchFamily="18" charset="0"/>
              </a:rPr>
              <a:t>vzw</a:t>
            </a:r>
            <a:endParaRPr lang="nl-BE" sz="3000" dirty="0" smtClean="0">
              <a:latin typeface="Century Schoolbook" panose="02040604050505020304" pitchFamily="18" charset="0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5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Kansen voor Kinderen: geplande acties tot 2019</a:t>
            </a:r>
            <a:endParaRPr lang="nl-BE" sz="3200" dirty="0">
              <a:latin typeface="Century Schoolbook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189685" y="1524000"/>
            <a:ext cx="7543800" cy="489654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nl-BE" sz="1800" b="1" dirty="0" smtClean="0">
              <a:solidFill>
                <a:srgbClr val="9A5315"/>
              </a:solidFill>
              <a:latin typeface="Century Schoolbook" panose="020406040505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nl-BE" sz="1800" b="1" dirty="0" smtClean="0">
                <a:solidFill>
                  <a:srgbClr val="9A5315"/>
                </a:solidFill>
                <a:latin typeface="Century Schoolbook" panose="02040604050505020304" pitchFamily="18" charset="0"/>
              </a:rPr>
              <a:t>Peri- </a:t>
            </a:r>
            <a:r>
              <a:rPr lang="nl-BE" sz="1800" b="1" dirty="0">
                <a:solidFill>
                  <a:srgbClr val="9A5315"/>
                </a:solidFill>
                <a:latin typeface="Century Schoolbook" panose="02040604050505020304" pitchFamily="18" charset="0"/>
              </a:rPr>
              <a:t>prenatale ondersteuning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nl-BE" sz="1600" b="1" dirty="0">
                <a:solidFill>
                  <a:srgbClr val="9A5315"/>
                </a:solidFill>
                <a:latin typeface="Century Schoolbook" panose="02040604050505020304" pitchFamily="18" charset="0"/>
              </a:rPr>
              <a:t>	</a:t>
            </a:r>
            <a:br>
              <a:rPr lang="nl-BE" sz="1600" b="1" dirty="0">
                <a:solidFill>
                  <a:srgbClr val="9A5315"/>
                </a:solidFill>
                <a:latin typeface="Century Schoolbook" panose="02040604050505020304" pitchFamily="18" charset="0"/>
              </a:rPr>
            </a:br>
            <a:r>
              <a:rPr lang="nl-BE" sz="1600" b="1" dirty="0">
                <a:solidFill>
                  <a:srgbClr val="9A5315"/>
                </a:solidFill>
                <a:latin typeface="Century Schoolbook" panose="02040604050505020304" pitchFamily="18" charset="0"/>
              </a:rPr>
              <a:t>	</a:t>
            </a:r>
            <a:r>
              <a:rPr lang="nl-BE" sz="1600" dirty="0">
                <a:solidFill>
                  <a:srgbClr val="9A5315"/>
                </a:solidFill>
                <a:latin typeface="Century Schoolbook" panose="02040604050505020304" pitchFamily="18" charset="0"/>
              </a:rPr>
              <a:t>Opstart Buddy bij de Wieg in samenwerking met Kind en </a:t>
            </a:r>
            <a:r>
              <a:rPr lang="nl-BE" sz="1600" dirty="0" smtClean="0">
                <a:solidFill>
                  <a:srgbClr val="9A5315"/>
                </a:solidFill>
                <a:latin typeface="Century Schoolbook" panose="02040604050505020304" pitchFamily="18" charset="0"/>
              </a:rPr>
              <a:t>	Gezin </a:t>
            </a:r>
            <a:r>
              <a:rPr lang="nl-BE" sz="1600" dirty="0">
                <a:solidFill>
                  <a:srgbClr val="9A5315"/>
                </a:solidFill>
                <a:latin typeface="Century Schoolbook" panose="02040604050505020304" pitchFamily="18" charset="0"/>
              </a:rPr>
              <a:t>en </a:t>
            </a:r>
            <a:r>
              <a:rPr lang="nl-BE" sz="1600" dirty="0" smtClean="0">
                <a:solidFill>
                  <a:srgbClr val="9A5315"/>
                </a:solidFill>
                <a:latin typeface="Century Schoolbook" panose="02040604050505020304" pitchFamily="18" charset="0"/>
              </a:rPr>
              <a:t>	de Katrol </a:t>
            </a:r>
            <a:r>
              <a:rPr lang="nl-BE" sz="1600" dirty="0">
                <a:solidFill>
                  <a:srgbClr val="9A5315"/>
                </a:solidFill>
                <a:latin typeface="Century Schoolbook" panose="02040604050505020304" pitchFamily="18" charset="0"/>
              </a:rPr>
              <a:t>vzw</a:t>
            </a:r>
          </a:p>
          <a:p>
            <a:pPr marL="0" lvl="0" indent="0">
              <a:spcBef>
                <a:spcPts val="0"/>
              </a:spcBef>
              <a:buNone/>
            </a:pPr>
            <a:endParaRPr lang="nl-BE" sz="1800" b="1" dirty="0">
              <a:solidFill>
                <a:srgbClr val="9A5315"/>
              </a:solidFill>
              <a:latin typeface="Century Schoolbook" panose="020406040505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nl-BE" sz="1800" b="1" dirty="0">
                <a:solidFill>
                  <a:srgbClr val="9A5315"/>
                </a:solidFill>
                <a:latin typeface="Century Schoolbook" panose="02040604050505020304" pitchFamily="18" charset="0"/>
              </a:rPr>
              <a:t>*** Kindvriendelijk </a:t>
            </a:r>
            <a:r>
              <a:rPr lang="nl-BE" sz="1800" b="1" dirty="0" smtClean="0">
                <a:solidFill>
                  <a:srgbClr val="9A5315"/>
                </a:solidFill>
                <a:latin typeface="Century Schoolbook" panose="02040604050505020304" pitchFamily="18" charset="0"/>
              </a:rPr>
              <a:t>Oostende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nl-BE" sz="1600" b="1" dirty="0">
                <a:solidFill>
                  <a:srgbClr val="9A5315"/>
                </a:solidFill>
                <a:latin typeface="Century Schoolbook" panose="02040604050505020304" pitchFamily="18" charset="0"/>
              </a:rPr>
              <a:t>	</a:t>
            </a:r>
            <a:r>
              <a:rPr lang="nl-BE" sz="1600" b="1" dirty="0" smtClean="0">
                <a:solidFill>
                  <a:srgbClr val="9A5315"/>
                </a:solidFill>
                <a:latin typeface="Century Schoolbook" panose="02040604050505020304" pitchFamily="18" charset="0"/>
              </a:rPr>
              <a:t/>
            </a:r>
            <a:br>
              <a:rPr lang="nl-BE" sz="1600" b="1" dirty="0" smtClean="0">
                <a:solidFill>
                  <a:srgbClr val="9A5315"/>
                </a:solidFill>
                <a:latin typeface="Century Schoolbook" panose="02040604050505020304" pitchFamily="18" charset="0"/>
              </a:rPr>
            </a:br>
            <a:r>
              <a:rPr lang="nl-BE" sz="1600" b="1" dirty="0" smtClean="0">
                <a:solidFill>
                  <a:srgbClr val="9A5315"/>
                </a:solidFill>
                <a:latin typeface="Century Schoolbook" panose="02040604050505020304" pitchFamily="18" charset="0"/>
              </a:rPr>
              <a:t>	</a:t>
            </a:r>
            <a:r>
              <a:rPr lang="nl-BE" sz="1600" dirty="0" smtClean="0">
                <a:solidFill>
                  <a:srgbClr val="9A5315"/>
                </a:solidFill>
                <a:latin typeface="Century Schoolbook" panose="02040604050505020304" pitchFamily="18" charset="0"/>
              </a:rPr>
              <a:t>Actieplan </a:t>
            </a:r>
            <a:r>
              <a:rPr lang="nl-BE" sz="1600" dirty="0" err="1" smtClean="0">
                <a:solidFill>
                  <a:srgbClr val="9A5315"/>
                </a:solidFill>
                <a:latin typeface="Century Schoolbook" panose="02040604050505020304" pitchFamily="18" charset="0"/>
              </a:rPr>
              <a:t>Kindvriendelijkheid</a:t>
            </a:r>
            <a:endParaRPr lang="nl-BE" sz="1600" dirty="0" smtClean="0">
              <a:solidFill>
                <a:srgbClr val="9A5315"/>
              </a:solidFill>
              <a:latin typeface="Century Schoolbook" panose="020406040505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nl-BE" sz="1600" dirty="0">
              <a:solidFill>
                <a:srgbClr val="9A5315"/>
              </a:solidFill>
              <a:latin typeface="Century Schoolbook" panose="020406040505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nl-BE" sz="1600" dirty="0">
              <a:solidFill>
                <a:srgbClr val="9A5315"/>
              </a:solidFill>
              <a:latin typeface="Century Schoolbook" panose="020406040505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nl-NL" sz="1600" b="1" dirty="0" smtClean="0">
              <a:solidFill>
                <a:srgbClr val="9A5315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4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Kleurige natuurpresentatie, geïllustreerd landschapontwerp (breedbeeld)</Template>
  <TotalTime>0</TotalTime>
  <Words>375</Words>
  <Application>Microsoft Macintosh PowerPoint</Application>
  <PresentationFormat>Aangepast</PresentationFormat>
  <Paragraphs>98</Paragraphs>
  <Slides>14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Nature Illustration 16x9</vt:lpstr>
      <vt:lpstr>Kansen voor Kinderen </vt:lpstr>
      <vt:lpstr>Kansen voor Kinderen - politiek draagvlak </vt:lpstr>
      <vt:lpstr>Kansen voor Kinderen - Oostende in cijfers</vt:lpstr>
      <vt:lpstr>Kansen voor Kinderen – Oostende in cijfers</vt:lpstr>
      <vt:lpstr>Kansen voor Kinderen - structuur</vt:lpstr>
      <vt:lpstr>Kansen voor Kinderen - continueren wat er is</vt:lpstr>
      <vt:lpstr>Kansen voor Kinderen: continueren wat er is</vt:lpstr>
      <vt:lpstr>Kansen voor Kinderen: geplande acties tot 2019</vt:lpstr>
      <vt:lpstr>Kansen voor Kinderen: geplande acties tot 2019</vt:lpstr>
      <vt:lpstr>Relevant voor vandaag?</vt:lpstr>
      <vt:lpstr>Praktijkvoorbeeld samenwerking Jeugd- OCMW</vt:lpstr>
      <vt:lpstr>PowerPoint-presentatie</vt:lpstr>
      <vt:lpstr>Laagdrempelige werking </vt:lpstr>
      <vt:lpstr>Alert blijven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2015-04-14T08:58:21Z</dcterms:created>
  <dcterms:modified xsi:type="dcterms:W3CDTF">2015-05-28T12:35:17Z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