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57" r:id="rId4"/>
    <p:sldId id="258" r:id="rId5"/>
    <p:sldId id="259" r:id="rId6"/>
    <p:sldId id="260" r:id="rId7"/>
    <p:sldId id="261" r:id="rId8"/>
    <p:sldId id="268" r:id="rId9"/>
    <p:sldId id="269" r:id="rId10"/>
    <p:sldId id="270" r:id="rId11"/>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336" y="-10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1B2CDC7E-7C6C-43CD-8300-78FD6C2A86E7}" type="datetimeFigureOut">
              <a:rPr lang="nl-NL" smtClean="0"/>
              <a:t>7/10/14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CBDACCB-CD0F-493F-81AE-3E10E1341499}" type="slidenum">
              <a:rPr lang="nl-NL" smtClean="0"/>
              <a:t>‹#›</a:t>
            </a:fld>
            <a:endParaRPr lang="nl-NL"/>
          </a:p>
        </p:txBody>
      </p:sp>
    </p:spTree>
    <p:extLst>
      <p:ext uri="{BB962C8B-B14F-4D97-AF65-F5344CB8AC3E}">
        <p14:creationId xmlns:p14="http://schemas.microsoft.com/office/powerpoint/2010/main" val="3286737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1B2CDC7E-7C6C-43CD-8300-78FD6C2A86E7}" type="datetimeFigureOut">
              <a:rPr lang="nl-NL" smtClean="0"/>
              <a:t>7/10/14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CBDACCB-CD0F-493F-81AE-3E10E1341499}" type="slidenum">
              <a:rPr lang="nl-NL" smtClean="0"/>
              <a:t>‹#›</a:t>
            </a:fld>
            <a:endParaRPr lang="nl-NL"/>
          </a:p>
        </p:txBody>
      </p:sp>
    </p:spTree>
    <p:extLst>
      <p:ext uri="{BB962C8B-B14F-4D97-AF65-F5344CB8AC3E}">
        <p14:creationId xmlns:p14="http://schemas.microsoft.com/office/powerpoint/2010/main" val="3694322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1B2CDC7E-7C6C-43CD-8300-78FD6C2A86E7}" type="datetimeFigureOut">
              <a:rPr lang="nl-NL" smtClean="0"/>
              <a:t>7/10/14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CBDACCB-CD0F-493F-81AE-3E10E1341499}" type="slidenum">
              <a:rPr lang="nl-NL" smtClean="0"/>
              <a:t>‹#›</a:t>
            </a:fld>
            <a:endParaRPr lang="nl-NL"/>
          </a:p>
        </p:txBody>
      </p:sp>
    </p:spTree>
    <p:extLst>
      <p:ext uri="{BB962C8B-B14F-4D97-AF65-F5344CB8AC3E}">
        <p14:creationId xmlns:p14="http://schemas.microsoft.com/office/powerpoint/2010/main" val="3527807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1B2CDC7E-7C6C-43CD-8300-78FD6C2A86E7}" type="datetimeFigureOut">
              <a:rPr lang="nl-NL" smtClean="0"/>
              <a:t>7/10/14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CBDACCB-CD0F-493F-81AE-3E10E1341499}" type="slidenum">
              <a:rPr lang="nl-NL" smtClean="0"/>
              <a:t>‹#›</a:t>
            </a:fld>
            <a:endParaRPr lang="nl-NL"/>
          </a:p>
        </p:txBody>
      </p:sp>
    </p:spTree>
    <p:extLst>
      <p:ext uri="{BB962C8B-B14F-4D97-AF65-F5344CB8AC3E}">
        <p14:creationId xmlns:p14="http://schemas.microsoft.com/office/powerpoint/2010/main" val="3243358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1B2CDC7E-7C6C-43CD-8300-78FD6C2A86E7}" type="datetimeFigureOut">
              <a:rPr lang="nl-NL" smtClean="0"/>
              <a:t>7/10/14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CBDACCB-CD0F-493F-81AE-3E10E1341499}" type="slidenum">
              <a:rPr lang="nl-NL" smtClean="0"/>
              <a:t>‹#›</a:t>
            </a:fld>
            <a:endParaRPr lang="nl-NL"/>
          </a:p>
        </p:txBody>
      </p:sp>
    </p:spTree>
    <p:extLst>
      <p:ext uri="{BB962C8B-B14F-4D97-AF65-F5344CB8AC3E}">
        <p14:creationId xmlns:p14="http://schemas.microsoft.com/office/powerpoint/2010/main" val="12498721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1B2CDC7E-7C6C-43CD-8300-78FD6C2A86E7}" type="datetimeFigureOut">
              <a:rPr lang="nl-NL" smtClean="0"/>
              <a:t>7/10/14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DCBDACCB-CD0F-493F-81AE-3E10E1341499}" type="slidenum">
              <a:rPr lang="nl-NL" smtClean="0"/>
              <a:t>‹#›</a:t>
            </a:fld>
            <a:endParaRPr lang="nl-NL"/>
          </a:p>
        </p:txBody>
      </p:sp>
    </p:spTree>
    <p:extLst>
      <p:ext uri="{BB962C8B-B14F-4D97-AF65-F5344CB8AC3E}">
        <p14:creationId xmlns:p14="http://schemas.microsoft.com/office/powerpoint/2010/main" val="3766971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1B2CDC7E-7C6C-43CD-8300-78FD6C2A86E7}" type="datetimeFigureOut">
              <a:rPr lang="nl-NL" smtClean="0"/>
              <a:t>7/10/14</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DCBDACCB-CD0F-493F-81AE-3E10E1341499}" type="slidenum">
              <a:rPr lang="nl-NL" smtClean="0"/>
              <a:t>‹#›</a:t>
            </a:fld>
            <a:endParaRPr lang="nl-NL"/>
          </a:p>
        </p:txBody>
      </p:sp>
    </p:spTree>
    <p:extLst>
      <p:ext uri="{BB962C8B-B14F-4D97-AF65-F5344CB8AC3E}">
        <p14:creationId xmlns:p14="http://schemas.microsoft.com/office/powerpoint/2010/main" val="2560840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1B2CDC7E-7C6C-43CD-8300-78FD6C2A86E7}" type="datetimeFigureOut">
              <a:rPr lang="nl-NL" smtClean="0"/>
              <a:t>7/10/14</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DCBDACCB-CD0F-493F-81AE-3E10E1341499}" type="slidenum">
              <a:rPr lang="nl-NL" smtClean="0"/>
              <a:t>‹#›</a:t>
            </a:fld>
            <a:endParaRPr lang="nl-NL"/>
          </a:p>
        </p:txBody>
      </p:sp>
    </p:spTree>
    <p:extLst>
      <p:ext uri="{BB962C8B-B14F-4D97-AF65-F5344CB8AC3E}">
        <p14:creationId xmlns:p14="http://schemas.microsoft.com/office/powerpoint/2010/main" val="946522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1B2CDC7E-7C6C-43CD-8300-78FD6C2A86E7}" type="datetimeFigureOut">
              <a:rPr lang="nl-NL" smtClean="0"/>
              <a:t>7/10/14</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DCBDACCB-CD0F-493F-81AE-3E10E1341499}" type="slidenum">
              <a:rPr lang="nl-NL" smtClean="0"/>
              <a:t>‹#›</a:t>
            </a:fld>
            <a:endParaRPr lang="nl-NL"/>
          </a:p>
        </p:txBody>
      </p:sp>
    </p:spTree>
    <p:extLst>
      <p:ext uri="{BB962C8B-B14F-4D97-AF65-F5344CB8AC3E}">
        <p14:creationId xmlns:p14="http://schemas.microsoft.com/office/powerpoint/2010/main" val="1233743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1B2CDC7E-7C6C-43CD-8300-78FD6C2A86E7}" type="datetimeFigureOut">
              <a:rPr lang="nl-NL" smtClean="0"/>
              <a:t>7/10/14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DCBDACCB-CD0F-493F-81AE-3E10E1341499}" type="slidenum">
              <a:rPr lang="nl-NL" smtClean="0"/>
              <a:t>‹#›</a:t>
            </a:fld>
            <a:endParaRPr lang="nl-NL"/>
          </a:p>
        </p:txBody>
      </p:sp>
    </p:spTree>
    <p:extLst>
      <p:ext uri="{BB962C8B-B14F-4D97-AF65-F5344CB8AC3E}">
        <p14:creationId xmlns:p14="http://schemas.microsoft.com/office/powerpoint/2010/main" val="21799141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1B2CDC7E-7C6C-43CD-8300-78FD6C2A86E7}" type="datetimeFigureOut">
              <a:rPr lang="nl-NL" smtClean="0"/>
              <a:t>7/10/14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DCBDACCB-CD0F-493F-81AE-3E10E1341499}" type="slidenum">
              <a:rPr lang="nl-NL" smtClean="0"/>
              <a:t>‹#›</a:t>
            </a:fld>
            <a:endParaRPr lang="nl-NL"/>
          </a:p>
        </p:txBody>
      </p:sp>
    </p:spTree>
    <p:extLst>
      <p:ext uri="{BB962C8B-B14F-4D97-AF65-F5344CB8AC3E}">
        <p14:creationId xmlns:p14="http://schemas.microsoft.com/office/powerpoint/2010/main" val="40487117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2CDC7E-7C6C-43CD-8300-78FD6C2A86E7}" type="datetimeFigureOut">
              <a:rPr lang="nl-NL" smtClean="0"/>
              <a:t>7/10/14</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BDACCB-CD0F-493F-81AE-3E10E1341499}" type="slidenum">
              <a:rPr lang="nl-NL" smtClean="0"/>
              <a:t>‹#›</a:t>
            </a:fld>
            <a:endParaRPr lang="nl-NL"/>
          </a:p>
        </p:txBody>
      </p:sp>
    </p:spTree>
    <p:extLst>
      <p:ext uri="{BB962C8B-B14F-4D97-AF65-F5344CB8AC3E}">
        <p14:creationId xmlns:p14="http://schemas.microsoft.com/office/powerpoint/2010/main" val="12687636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 Id="rId3"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 Id="rId3"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 Id="rId3"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 Id="rId3"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 Id="rId3"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 Id="rId3" Type="http://schemas.openxmlformats.org/officeDocument/2006/relationships/image" Target="../media/image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 Id="rId3" Type="http://schemas.openxmlformats.org/officeDocument/2006/relationships/image" Target="../media/image2.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 Id="rId3"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 Id="rId3" Type="http://schemas.openxmlformats.org/officeDocument/2006/relationships/image" Target="../media/image2.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 Id="rId3"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395536" y="5105400"/>
            <a:ext cx="8748464" cy="1752600"/>
          </a:xfrm>
        </p:spPr>
        <p:txBody>
          <a:bodyPr/>
          <a:lstStyle/>
          <a:p>
            <a:endParaRPr lang="nl-NL" dirty="0" smtClean="0"/>
          </a:p>
          <a:p>
            <a:endParaRPr lang="nl-NL"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8504" y="8840"/>
            <a:ext cx="1980000" cy="1980000"/>
          </a:xfrm>
          <a:prstGeom prst="rect">
            <a:avLst/>
          </a:prstGeom>
        </p:spPr>
      </p:pic>
      <p:sp>
        <p:nvSpPr>
          <p:cNvPr id="5" name="Titel 4"/>
          <p:cNvSpPr>
            <a:spLocks noGrp="1"/>
          </p:cNvSpPr>
          <p:nvPr>
            <p:ph type="ctrTitle"/>
          </p:nvPr>
        </p:nvSpPr>
        <p:spPr>
          <a:xfrm>
            <a:off x="-36512" y="404664"/>
            <a:ext cx="7772400" cy="1470025"/>
          </a:xfrm>
        </p:spPr>
        <p:txBody>
          <a:bodyPr/>
          <a:lstStyle/>
          <a:p>
            <a:r>
              <a:rPr lang="nl-NL" b="1" dirty="0" smtClean="0"/>
              <a:t>Open </a:t>
            </a:r>
            <a:r>
              <a:rPr lang="nl-NL" b="1" dirty="0" err="1" smtClean="0"/>
              <a:t>All</a:t>
            </a:r>
            <a:r>
              <a:rPr lang="nl-NL" b="1" dirty="0" smtClean="0"/>
              <a:t> </a:t>
            </a:r>
            <a:r>
              <a:rPr lang="nl-NL" b="1" dirty="0" err="1" smtClean="0"/>
              <a:t>Areas</a:t>
            </a:r>
            <a:endParaRPr lang="nl-NL" b="1" dirty="0"/>
          </a:p>
        </p:txBody>
      </p:sp>
      <p:pic>
        <p:nvPicPr>
          <p:cNvPr id="6" name="Afbeelding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14600" y="6093296"/>
            <a:ext cx="1865912" cy="720000"/>
          </a:xfrm>
          <a:prstGeom prst="rect">
            <a:avLst/>
          </a:prstGeom>
        </p:spPr>
      </p:pic>
      <p:sp>
        <p:nvSpPr>
          <p:cNvPr id="8" name="Rechthoek 7"/>
          <p:cNvSpPr/>
          <p:nvPr/>
        </p:nvSpPr>
        <p:spPr>
          <a:xfrm>
            <a:off x="117233" y="2420888"/>
            <a:ext cx="8909535" cy="3477875"/>
          </a:xfrm>
          <a:prstGeom prst="rect">
            <a:avLst/>
          </a:prstGeom>
        </p:spPr>
        <p:txBody>
          <a:bodyPr>
            <a:spAutoFit/>
          </a:bodyPr>
          <a:lstStyle/>
          <a:p>
            <a:r>
              <a:rPr lang="en-US" sz="2000" b="1" dirty="0"/>
              <a:t>Partners:</a:t>
            </a:r>
            <a:r>
              <a:rPr lang="en-US" sz="2000" dirty="0"/>
              <a:t> difficult to find them (internal and external) and to get them to commit, different goals, coordination of the cooperation, different level of professionalism</a:t>
            </a:r>
          </a:p>
          <a:p>
            <a:endParaRPr lang="en-US" sz="2000" dirty="0"/>
          </a:p>
          <a:p>
            <a:r>
              <a:rPr lang="en-US" sz="2000" b="1" dirty="0"/>
              <a:t>Practical, technical and logistical problems:</a:t>
            </a:r>
            <a:r>
              <a:rPr lang="en-US" sz="2000" dirty="0"/>
              <a:t> not enough capacity (staff, spaces, time), different rules of engagement, not the right equipment.</a:t>
            </a:r>
          </a:p>
          <a:p>
            <a:endParaRPr lang="en-US" sz="2000" dirty="0"/>
          </a:p>
          <a:p>
            <a:r>
              <a:rPr lang="en-US" sz="2000" b="1" dirty="0"/>
              <a:t>Social versus </a:t>
            </a:r>
            <a:r>
              <a:rPr lang="en-US" sz="2000" b="1" dirty="0" smtClean="0"/>
              <a:t>artistic issues:</a:t>
            </a:r>
            <a:r>
              <a:rPr lang="en-US" sz="2000" dirty="0" smtClean="0"/>
              <a:t> </a:t>
            </a:r>
            <a:r>
              <a:rPr lang="en-US" sz="2000" dirty="0"/>
              <a:t>cultural barriers between the two worlds, perceived struggle between social and artistic goals</a:t>
            </a:r>
          </a:p>
          <a:p>
            <a:endParaRPr lang="en-US" sz="2000" dirty="0"/>
          </a:p>
          <a:p>
            <a:r>
              <a:rPr lang="en-US" sz="2000" b="1" dirty="0"/>
              <a:t>Intended audiences:</a:t>
            </a:r>
            <a:r>
              <a:rPr lang="en-US" sz="2000" dirty="0"/>
              <a:t> cultural barriers, different wishes, </a:t>
            </a:r>
            <a:r>
              <a:rPr lang="en-US" sz="2000" dirty="0" smtClean="0"/>
              <a:t>communication</a:t>
            </a:r>
            <a:endParaRPr lang="en-US" sz="2000" dirty="0"/>
          </a:p>
          <a:p>
            <a:endParaRPr lang="en-US" sz="2000" dirty="0"/>
          </a:p>
        </p:txBody>
      </p:sp>
      <p:sp>
        <p:nvSpPr>
          <p:cNvPr id="9" name="Tekstvak 8"/>
          <p:cNvSpPr txBox="1"/>
          <p:nvPr/>
        </p:nvSpPr>
        <p:spPr>
          <a:xfrm>
            <a:off x="1691680" y="1556792"/>
            <a:ext cx="3976281" cy="461665"/>
          </a:xfrm>
          <a:prstGeom prst="rect">
            <a:avLst/>
          </a:prstGeom>
          <a:noFill/>
        </p:spPr>
        <p:txBody>
          <a:bodyPr wrap="none" rtlCol="0">
            <a:spAutoFit/>
          </a:bodyPr>
          <a:lstStyle/>
          <a:p>
            <a:r>
              <a:rPr lang="nl-NL" sz="2400" b="1" dirty="0" err="1" smtClean="0"/>
              <a:t>Difficulties</a:t>
            </a:r>
            <a:r>
              <a:rPr lang="nl-NL" sz="2400" b="1" dirty="0" smtClean="0"/>
              <a:t> met in the </a:t>
            </a:r>
            <a:r>
              <a:rPr lang="nl-NL" sz="2400" b="1" dirty="0" err="1" smtClean="0"/>
              <a:t>process</a:t>
            </a:r>
            <a:endParaRPr lang="nl-NL" sz="2400" b="1" dirty="0"/>
          </a:p>
        </p:txBody>
      </p:sp>
    </p:spTree>
    <p:extLst>
      <p:ext uri="{BB962C8B-B14F-4D97-AF65-F5344CB8AC3E}">
        <p14:creationId xmlns:p14="http://schemas.microsoft.com/office/powerpoint/2010/main" val="58758093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395536" y="5105400"/>
            <a:ext cx="8748464" cy="1752600"/>
          </a:xfrm>
        </p:spPr>
        <p:txBody>
          <a:bodyPr/>
          <a:lstStyle/>
          <a:p>
            <a:endParaRPr lang="nl-NL" dirty="0" smtClean="0"/>
          </a:p>
          <a:p>
            <a:endParaRPr lang="nl-NL"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8504" y="8840"/>
            <a:ext cx="1980000" cy="1980000"/>
          </a:xfrm>
          <a:prstGeom prst="rect">
            <a:avLst/>
          </a:prstGeom>
        </p:spPr>
      </p:pic>
      <p:sp>
        <p:nvSpPr>
          <p:cNvPr id="5" name="Titel 4"/>
          <p:cNvSpPr>
            <a:spLocks noGrp="1"/>
          </p:cNvSpPr>
          <p:nvPr>
            <p:ph type="ctrTitle"/>
          </p:nvPr>
        </p:nvSpPr>
        <p:spPr>
          <a:xfrm>
            <a:off x="-36512" y="404664"/>
            <a:ext cx="7200800" cy="1470025"/>
          </a:xfrm>
        </p:spPr>
        <p:txBody>
          <a:bodyPr/>
          <a:lstStyle/>
          <a:p>
            <a:r>
              <a:rPr lang="nl-NL" b="1" dirty="0" err="1" smtClean="0"/>
              <a:t>Additional</a:t>
            </a:r>
            <a:r>
              <a:rPr lang="nl-NL" b="1" dirty="0" smtClean="0"/>
              <a:t> tips/</a:t>
            </a:r>
            <a:r>
              <a:rPr lang="nl-NL" b="1" dirty="0" err="1" smtClean="0"/>
              <a:t>learnings</a:t>
            </a:r>
            <a:r>
              <a:rPr lang="nl-NL" b="1" dirty="0" smtClean="0"/>
              <a:t> </a:t>
            </a:r>
            <a:r>
              <a:rPr lang="nl-NL" b="1" dirty="0" err="1" smtClean="0"/>
              <a:t>from</a:t>
            </a:r>
            <a:r>
              <a:rPr lang="nl-NL" b="1" dirty="0" smtClean="0"/>
              <a:t> Rotterdam </a:t>
            </a:r>
            <a:r>
              <a:rPr lang="nl-NL" b="1" dirty="0" err="1" smtClean="0"/>
              <a:t>closing</a:t>
            </a:r>
            <a:r>
              <a:rPr lang="nl-NL" b="1" dirty="0" smtClean="0"/>
              <a:t> events</a:t>
            </a:r>
            <a:endParaRPr lang="nl-NL" b="1" dirty="0"/>
          </a:p>
        </p:txBody>
      </p:sp>
      <p:pic>
        <p:nvPicPr>
          <p:cNvPr id="6" name="Afbeelding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14600" y="6093296"/>
            <a:ext cx="1865912" cy="720000"/>
          </a:xfrm>
          <a:prstGeom prst="rect">
            <a:avLst/>
          </a:prstGeom>
        </p:spPr>
      </p:pic>
      <p:sp>
        <p:nvSpPr>
          <p:cNvPr id="2" name="Tekstvak 1"/>
          <p:cNvSpPr txBox="1"/>
          <p:nvPr/>
        </p:nvSpPr>
        <p:spPr>
          <a:xfrm>
            <a:off x="395536" y="2132855"/>
            <a:ext cx="7308000" cy="3693319"/>
          </a:xfrm>
          <a:prstGeom prst="rect">
            <a:avLst/>
          </a:prstGeom>
          <a:noFill/>
        </p:spPr>
        <p:txBody>
          <a:bodyPr wrap="square" rtlCol="0">
            <a:spAutoFit/>
          </a:bodyPr>
          <a:lstStyle/>
          <a:p>
            <a:pPr lvl="0"/>
            <a:r>
              <a:rPr lang="nl-NL" b="1" dirty="0" smtClean="0"/>
              <a:t>Group 5: </a:t>
            </a:r>
          </a:p>
          <a:p>
            <a:pPr marL="285750" lvl="0" indent="-285750">
              <a:buFontTx/>
              <a:buChar char="-"/>
            </a:pPr>
            <a:r>
              <a:rPr lang="nl-NL" b="1" dirty="0" smtClean="0"/>
              <a:t>Trust is </a:t>
            </a:r>
            <a:r>
              <a:rPr lang="nl-NL" b="1" dirty="0" err="1" smtClean="0"/>
              <a:t>key</a:t>
            </a:r>
            <a:r>
              <a:rPr lang="nl-NL" b="1" dirty="0" smtClean="0"/>
              <a:t>! </a:t>
            </a:r>
            <a:r>
              <a:rPr lang="nl-NL" dirty="0" err="1" smtClean="0"/>
              <a:t>Build</a:t>
            </a:r>
            <a:r>
              <a:rPr lang="nl-NL" dirty="0" smtClean="0"/>
              <a:t> trust </a:t>
            </a:r>
            <a:r>
              <a:rPr lang="nl-NL" dirty="0" err="1" smtClean="0"/>
              <a:t>through</a:t>
            </a:r>
            <a:r>
              <a:rPr lang="nl-NL" dirty="0" smtClean="0"/>
              <a:t> </a:t>
            </a:r>
            <a:r>
              <a:rPr lang="nl-NL" dirty="0" err="1" smtClean="0"/>
              <a:t>longterm</a:t>
            </a:r>
            <a:r>
              <a:rPr lang="nl-NL" dirty="0" smtClean="0"/>
              <a:t> </a:t>
            </a:r>
            <a:r>
              <a:rPr lang="nl-NL" dirty="0" err="1" smtClean="0"/>
              <a:t>sustainable</a:t>
            </a:r>
            <a:r>
              <a:rPr lang="nl-NL" dirty="0" smtClean="0"/>
              <a:t> </a:t>
            </a:r>
            <a:r>
              <a:rPr lang="nl-NL" dirty="0" err="1" smtClean="0"/>
              <a:t>relationships</a:t>
            </a:r>
            <a:endParaRPr lang="nl-NL" dirty="0" smtClean="0"/>
          </a:p>
          <a:p>
            <a:pPr marL="285750" lvl="0" indent="-285750">
              <a:buFontTx/>
              <a:buChar char="-"/>
            </a:pPr>
            <a:r>
              <a:rPr lang="nl-NL" b="1" dirty="0" smtClean="0"/>
              <a:t>Accept the </a:t>
            </a:r>
            <a:r>
              <a:rPr lang="nl-NL" b="1" dirty="0" err="1" smtClean="0"/>
              <a:t>differences</a:t>
            </a:r>
            <a:r>
              <a:rPr lang="nl-NL" b="1" dirty="0" smtClean="0"/>
              <a:t>, the friction</a:t>
            </a:r>
          </a:p>
          <a:p>
            <a:pPr marL="285750" lvl="0" indent="-285750">
              <a:buFontTx/>
              <a:buChar char="-"/>
            </a:pPr>
            <a:r>
              <a:rPr lang="nl-NL" b="1" dirty="0" smtClean="0"/>
              <a:t>Change is </a:t>
            </a:r>
            <a:r>
              <a:rPr lang="nl-NL" b="1" dirty="0" err="1" smtClean="0"/>
              <a:t>about</a:t>
            </a:r>
            <a:r>
              <a:rPr lang="nl-NL" b="1" dirty="0" smtClean="0"/>
              <a:t> </a:t>
            </a:r>
            <a:r>
              <a:rPr lang="nl-NL" b="1" dirty="0" err="1" smtClean="0"/>
              <a:t>accepting</a:t>
            </a:r>
            <a:r>
              <a:rPr lang="nl-NL" b="1" dirty="0" smtClean="0"/>
              <a:t> the time </a:t>
            </a:r>
            <a:r>
              <a:rPr lang="nl-NL" b="1" dirty="0" err="1" smtClean="0"/>
              <a:t>process</a:t>
            </a:r>
            <a:endParaRPr lang="nl-NL" b="1" dirty="0" smtClean="0"/>
          </a:p>
          <a:p>
            <a:pPr marL="285750" lvl="0" indent="-285750">
              <a:buFontTx/>
              <a:buChar char="-"/>
            </a:pPr>
            <a:r>
              <a:rPr lang="nl-NL" b="1" dirty="0" err="1" smtClean="0"/>
              <a:t>Process</a:t>
            </a:r>
            <a:r>
              <a:rPr lang="nl-NL" b="1" dirty="0" smtClean="0"/>
              <a:t> is part of the </a:t>
            </a:r>
            <a:r>
              <a:rPr lang="nl-NL" b="1" dirty="0" err="1" smtClean="0"/>
              <a:t>result</a:t>
            </a:r>
            <a:endParaRPr lang="nl-NL" b="1" dirty="0" smtClean="0"/>
          </a:p>
          <a:p>
            <a:pPr marL="285750" lvl="0" indent="-285750">
              <a:buFontTx/>
              <a:buChar char="-"/>
            </a:pPr>
            <a:r>
              <a:rPr lang="nl-NL" b="1" dirty="0" err="1" smtClean="0"/>
              <a:t>Dare</a:t>
            </a:r>
            <a:r>
              <a:rPr lang="nl-NL" b="1" dirty="0" smtClean="0"/>
              <a:t> </a:t>
            </a:r>
            <a:r>
              <a:rPr lang="nl-NL" b="1" dirty="0" err="1" smtClean="0"/>
              <a:t>to</a:t>
            </a:r>
            <a:r>
              <a:rPr lang="nl-NL" b="1" dirty="0" smtClean="0"/>
              <a:t> </a:t>
            </a:r>
            <a:r>
              <a:rPr lang="nl-NL" b="1" dirty="0" err="1" smtClean="0"/>
              <a:t>define</a:t>
            </a:r>
            <a:r>
              <a:rPr lang="nl-NL" b="1" dirty="0" smtClean="0"/>
              <a:t> ‘</a:t>
            </a:r>
            <a:r>
              <a:rPr lang="nl-NL" b="1" dirty="0" err="1" smtClean="0"/>
              <a:t>What</a:t>
            </a:r>
            <a:r>
              <a:rPr lang="nl-NL" b="1" dirty="0" smtClean="0"/>
              <a:t> is culture?’</a:t>
            </a:r>
          </a:p>
          <a:p>
            <a:pPr marL="285750" lvl="0" indent="-285750">
              <a:buFontTx/>
              <a:buChar char="-"/>
            </a:pPr>
            <a:r>
              <a:rPr lang="nl-NL" b="1" dirty="0" smtClean="0"/>
              <a:t>We </a:t>
            </a:r>
            <a:r>
              <a:rPr lang="nl-NL" b="1" dirty="0" err="1" smtClean="0"/>
              <a:t>need</a:t>
            </a:r>
            <a:r>
              <a:rPr lang="nl-NL" b="1" dirty="0" smtClean="0"/>
              <a:t> </a:t>
            </a:r>
            <a:r>
              <a:rPr lang="nl-NL" b="1" dirty="0" err="1" smtClean="0"/>
              <a:t>to</a:t>
            </a:r>
            <a:r>
              <a:rPr lang="nl-NL" b="1" dirty="0" smtClean="0"/>
              <a:t> </a:t>
            </a:r>
            <a:r>
              <a:rPr lang="nl-NL" b="1" dirty="0" err="1" smtClean="0"/>
              <a:t>measure</a:t>
            </a:r>
            <a:r>
              <a:rPr lang="nl-NL" b="1" dirty="0" smtClean="0"/>
              <a:t> in a more </a:t>
            </a:r>
            <a:r>
              <a:rPr lang="nl-NL" b="1" dirty="0" err="1" smtClean="0"/>
              <a:t>equipped</a:t>
            </a:r>
            <a:r>
              <a:rPr lang="nl-NL" b="1" dirty="0" smtClean="0"/>
              <a:t> way</a:t>
            </a:r>
          </a:p>
          <a:p>
            <a:pPr marL="285750" lvl="0" indent="-285750">
              <a:buFontTx/>
              <a:buChar char="-"/>
            </a:pPr>
            <a:r>
              <a:rPr lang="nl-NL" b="1" dirty="0" smtClean="0"/>
              <a:t>‘</a:t>
            </a:r>
            <a:r>
              <a:rPr lang="nl-NL" b="1" dirty="0" err="1" smtClean="0"/>
              <a:t>Relevance</a:t>
            </a:r>
            <a:r>
              <a:rPr lang="nl-NL" b="1" dirty="0" smtClean="0"/>
              <a:t>’ </a:t>
            </a:r>
            <a:r>
              <a:rPr lang="nl-NL" b="1" dirty="0" err="1" smtClean="0"/>
              <a:t>and</a:t>
            </a:r>
            <a:r>
              <a:rPr lang="nl-NL" b="1" dirty="0" smtClean="0"/>
              <a:t> ‘engagement’ are </a:t>
            </a:r>
            <a:r>
              <a:rPr lang="nl-NL" b="1" dirty="0" err="1" smtClean="0"/>
              <a:t>closely</a:t>
            </a:r>
            <a:r>
              <a:rPr lang="nl-NL" b="1" dirty="0" smtClean="0"/>
              <a:t> </a:t>
            </a:r>
            <a:r>
              <a:rPr lang="nl-NL" b="1" dirty="0" err="1" smtClean="0"/>
              <a:t>connected</a:t>
            </a:r>
            <a:r>
              <a:rPr lang="nl-NL" b="1" dirty="0" smtClean="0"/>
              <a:t> </a:t>
            </a:r>
            <a:r>
              <a:rPr lang="nl-NL" b="1" dirty="0" err="1" smtClean="0"/>
              <a:t>to</a:t>
            </a:r>
            <a:r>
              <a:rPr lang="nl-NL" b="1" dirty="0" smtClean="0"/>
              <a:t> ‘trust’ </a:t>
            </a:r>
            <a:r>
              <a:rPr lang="nl-NL" b="1" dirty="0" err="1" smtClean="0"/>
              <a:t>and</a:t>
            </a:r>
            <a:r>
              <a:rPr lang="nl-NL" b="1" dirty="0" smtClean="0"/>
              <a:t> ‘interest’</a:t>
            </a:r>
          </a:p>
          <a:p>
            <a:pPr marL="285750" lvl="0" indent="-285750">
              <a:buFontTx/>
              <a:buChar char="-"/>
            </a:pPr>
            <a:r>
              <a:rPr lang="nl-NL" b="1" dirty="0" smtClean="0"/>
              <a:t>Invite </a:t>
            </a:r>
            <a:r>
              <a:rPr lang="nl-NL" b="1" dirty="0" err="1" smtClean="0"/>
              <a:t>people</a:t>
            </a:r>
            <a:r>
              <a:rPr lang="nl-NL" b="1" dirty="0" smtClean="0"/>
              <a:t> IN!</a:t>
            </a:r>
          </a:p>
          <a:p>
            <a:pPr marL="285750" lvl="0" indent="-285750">
              <a:buFontTx/>
              <a:buChar char="-"/>
            </a:pPr>
            <a:r>
              <a:rPr lang="nl-NL" b="1" dirty="0" err="1" smtClean="0"/>
              <a:t>Delegate</a:t>
            </a:r>
            <a:r>
              <a:rPr lang="nl-NL" b="1" dirty="0" smtClean="0"/>
              <a:t> ‘power’ / </a:t>
            </a:r>
            <a:r>
              <a:rPr lang="nl-NL" b="1" dirty="0" err="1" smtClean="0"/>
              <a:t>influence</a:t>
            </a:r>
            <a:endParaRPr lang="nl-NL" b="1" dirty="0" smtClean="0"/>
          </a:p>
          <a:p>
            <a:pPr marL="285750" lvl="0" indent="-285750">
              <a:buFontTx/>
              <a:buChar char="-"/>
            </a:pPr>
            <a:r>
              <a:rPr lang="nl-NL" b="1" dirty="0" err="1" smtClean="0"/>
              <a:t>Use</a:t>
            </a:r>
            <a:r>
              <a:rPr lang="nl-NL" b="1" dirty="0" smtClean="0"/>
              <a:t> </a:t>
            </a:r>
            <a:r>
              <a:rPr lang="nl-NL" b="1" dirty="0" err="1" smtClean="0"/>
              <a:t>local</a:t>
            </a:r>
            <a:r>
              <a:rPr lang="nl-NL" b="1" dirty="0" smtClean="0"/>
              <a:t> resources in </a:t>
            </a:r>
            <a:r>
              <a:rPr lang="nl-NL" b="1" dirty="0" err="1" smtClean="0"/>
              <a:t>terms</a:t>
            </a:r>
            <a:r>
              <a:rPr lang="nl-NL" b="1" dirty="0" smtClean="0"/>
              <a:t> of </a:t>
            </a:r>
            <a:r>
              <a:rPr lang="nl-NL" b="1" dirty="0" err="1" smtClean="0"/>
              <a:t>staff</a:t>
            </a:r>
            <a:r>
              <a:rPr lang="nl-NL" b="1" dirty="0" smtClean="0"/>
              <a:t>, </a:t>
            </a:r>
            <a:r>
              <a:rPr lang="nl-NL" b="1" dirty="0" err="1" smtClean="0"/>
              <a:t>production</a:t>
            </a:r>
            <a:r>
              <a:rPr lang="nl-NL" b="1" dirty="0" smtClean="0"/>
              <a:t>, content</a:t>
            </a:r>
          </a:p>
          <a:p>
            <a:pPr marL="285750" lvl="0" indent="-285750">
              <a:buFontTx/>
              <a:buChar char="-"/>
            </a:pPr>
            <a:r>
              <a:rPr lang="nl-NL" b="1" dirty="0" smtClean="0"/>
              <a:t>Identity is </a:t>
            </a:r>
            <a:r>
              <a:rPr lang="nl-NL" b="1" dirty="0" err="1" smtClean="0"/>
              <a:t>about</a:t>
            </a:r>
            <a:r>
              <a:rPr lang="nl-NL" b="1" dirty="0" smtClean="0"/>
              <a:t> the </a:t>
            </a:r>
            <a:r>
              <a:rPr lang="nl-NL" b="1" dirty="0" err="1" smtClean="0"/>
              <a:t>dynamics</a:t>
            </a:r>
            <a:r>
              <a:rPr lang="nl-NL" b="1" dirty="0" smtClean="0"/>
              <a:t> of culture = culture is </a:t>
            </a:r>
            <a:r>
              <a:rPr lang="nl-NL" b="1" dirty="0" err="1" smtClean="0"/>
              <a:t>dynamics</a:t>
            </a:r>
            <a:endParaRPr lang="nl-NL" b="1" dirty="0" smtClean="0"/>
          </a:p>
        </p:txBody>
      </p:sp>
    </p:spTree>
    <p:extLst>
      <p:ext uri="{BB962C8B-B14F-4D97-AF65-F5344CB8AC3E}">
        <p14:creationId xmlns:p14="http://schemas.microsoft.com/office/powerpoint/2010/main" val="14409143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395536" y="5105400"/>
            <a:ext cx="8748464" cy="1752600"/>
          </a:xfrm>
        </p:spPr>
        <p:txBody>
          <a:bodyPr/>
          <a:lstStyle/>
          <a:p>
            <a:endParaRPr lang="nl-NL" dirty="0" smtClean="0"/>
          </a:p>
          <a:p>
            <a:endParaRPr lang="nl-NL"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8504" y="8840"/>
            <a:ext cx="1980000" cy="1980000"/>
          </a:xfrm>
          <a:prstGeom prst="rect">
            <a:avLst/>
          </a:prstGeom>
        </p:spPr>
      </p:pic>
      <p:sp>
        <p:nvSpPr>
          <p:cNvPr id="5" name="Titel 4"/>
          <p:cNvSpPr>
            <a:spLocks noGrp="1"/>
          </p:cNvSpPr>
          <p:nvPr>
            <p:ph type="ctrTitle"/>
          </p:nvPr>
        </p:nvSpPr>
        <p:spPr>
          <a:xfrm>
            <a:off x="-36512" y="404664"/>
            <a:ext cx="7772400" cy="1470025"/>
          </a:xfrm>
        </p:spPr>
        <p:txBody>
          <a:bodyPr/>
          <a:lstStyle/>
          <a:p>
            <a:r>
              <a:rPr lang="nl-NL" b="1" dirty="0" smtClean="0"/>
              <a:t>Open </a:t>
            </a:r>
            <a:r>
              <a:rPr lang="nl-NL" b="1" dirty="0" err="1" smtClean="0"/>
              <a:t>All</a:t>
            </a:r>
            <a:r>
              <a:rPr lang="nl-NL" b="1" dirty="0" smtClean="0"/>
              <a:t> </a:t>
            </a:r>
            <a:r>
              <a:rPr lang="nl-NL" b="1" dirty="0" err="1" smtClean="0"/>
              <a:t>Areas</a:t>
            </a:r>
            <a:endParaRPr lang="nl-NL" b="1" dirty="0"/>
          </a:p>
        </p:txBody>
      </p:sp>
      <p:pic>
        <p:nvPicPr>
          <p:cNvPr id="6" name="Afbeelding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14600" y="6093296"/>
            <a:ext cx="1865912" cy="720000"/>
          </a:xfrm>
          <a:prstGeom prst="rect">
            <a:avLst/>
          </a:prstGeom>
        </p:spPr>
      </p:pic>
      <p:sp>
        <p:nvSpPr>
          <p:cNvPr id="8" name="Rechthoek 7"/>
          <p:cNvSpPr/>
          <p:nvPr/>
        </p:nvSpPr>
        <p:spPr>
          <a:xfrm>
            <a:off x="117233" y="2420888"/>
            <a:ext cx="8909535" cy="2246769"/>
          </a:xfrm>
          <a:prstGeom prst="rect">
            <a:avLst/>
          </a:prstGeom>
        </p:spPr>
        <p:txBody>
          <a:bodyPr>
            <a:spAutoFit/>
          </a:bodyPr>
          <a:lstStyle/>
          <a:p>
            <a:r>
              <a:rPr lang="en-US" sz="2000" b="1" dirty="0" smtClean="0"/>
              <a:t>Money (lack of it): </a:t>
            </a:r>
            <a:r>
              <a:rPr lang="en-US" sz="2000" dirty="0" smtClean="0"/>
              <a:t>difficult in finding funding, financial commitment of the institutions</a:t>
            </a:r>
          </a:p>
          <a:p>
            <a:endParaRPr lang="en-US" sz="2000" dirty="0" smtClean="0"/>
          </a:p>
          <a:p>
            <a:r>
              <a:rPr lang="en-US" sz="2000" b="1" dirty="0" smtClean="0"/>
              <a:t>Follow up:</a:t>
            </a:r>
            <a:r>
              <a:rPr lang="en-US" sz="2000" dirty="0" smtClean="0"/>
              <a:t> often forgotten or thought about too late, difficulties in evaluating the impact on participants (and so collecting valuable data for the future) </a:t>
            </a:r>
          </a:p>
          <a:p>
            <a:endParaRPr lang="en-US" sz="2000" dirty="0" smtClean="0"/>
          </a:p>
          <a:p>
            <a:r>
              <a:rPr lang="en-US" sz="2000" b="1" dirty="0" smtClean="0"/>
              <a:t>Time:</a:t>
            </a:r>
            <a:r>
              <a:rPr lang="en-US" sz="2000" dirty="0" smtClean="0"/>
              <a:t> long processes, building relationships take time</a:t>
            </a:r>
            <a:endParaRPr lang="en-US" sz="2000" dirty="0"/>
          </a:p>
        </p:txBody>
      </p:sp>
      <p:sp>
        <p:nvSpPr>
          <p:cNvPr id="9" name="Tekstvak 8"/>
          <p:cNvSpPr txBox="1"/>
          <p:nvPr/>
        </p:nvSpPr>
        <p:spPr>
          <a:xfrm>
            <a:off x="1691680" y="1556792"/>
            <a:ext cx="3976281" cy="461665"/>
          </a:xfrm>
          <a:prstGeom prst="rect">
            <a:avLst/>
          </a:prstGeom>
          <a:noFill/>
        </p:spPr>
        <p:txBody>
          <a:bodyPr wrap="none" rtlCol="0">
            <a:spAutoFit/>
          </a:bodyPr>
          <a:lstStyle/>
          <a:p>
            <a:r>
              <a:rPr lang="nl-NL" sz="2400" b="1" dirty="0" err="1" smtClean="0"/>
              <a:t>Difficulties</a:t>
            </a:r>
            <a:r>
              <a:rPr lang="nl-NL" sz="2400" b="1" dirty="0" smtClean="0"/>
              <a:t> met in the </a:t>
            </a:r>
            <a:r>
              <a:rPr lang="nl-NL" sz="2400" b="1" dirty="0" err="1" smtClean="0"/>
              <a:t>process</a:t>
            </a:r>
            <a:endParaRPr lang="nl-NL" sz="2400" b="1" dirty="0"/>
          </a:p>
        </p:txBody>
      </p:sp>
    </p:spTree>
    <p:extLst>
      <p:ext uri="{BB962C8B-B14F-4D97-AF65-F5344CB8AC3E}">
        <p14:creationId xmlns:p14="http://schemas.microsoft.com/office/powerpoint/2010/main" val="21975106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395536" y="5105400"/>
            <a:ext cx="8748464" cy="1752600"/>
          </a:xfrm>
        </p:spPr>
        <p:txBody>
          <a:bodyPr/>
          <a:lstStyle/>
          <a:p>
            <a:endParaRPr lang="nl-NL" dirty="0" smtClean="0"/>
          </a:p>
          <a:p>
            <a:endParaRPr lang="nl-NL"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8504" y="8840"/>
            <a:ext cx="1980000" cy="1980000"/>
          </a:xfrm>
          <a:prstGeom prst="rect">
            <a:avLst/>
          </a:prstGeom>
        </p:spPr>
      </p:pic>
      <p:sp>
        <p:nvSpPr>
          <p:cNvPr id="5" name="Titel 4"/>
          <p:cNvSpPr>
            <a:spLocks noGrp="1"/>
          </p:cNvSpPr>
          <p:nvPr>
            <p:ph type="ctrTitle"/>
          </p:nvPr>
        </p:nvSpPr>
        <p:spPr>
          <a:xfrm>
            <a:off x="-36512" y="404664"/>
            <a:ext cx="7772400" cy="1470025"/>
          </a:xfrm>
        </p:spPr>
        <p:txBody>
          <a:bodyPr/>
          <a:lstStyle/>
          <a:p>
            <a:r>
              <a:rPr lang="nl-NL" b="1" dirty="0" smtClean="0"/>
              <a:t>Open </a:t>
            </a:r>
            <a:r>
              <a:rPr lang="nl-NL" b="1" dirty="0" err="1" smtClean="0"/>
              <a:t>All</a:t>
            </a:r>
            <a:r>
              <a:rPr lang="nl-NL" b="1" dirty="0" smtClean="0"/>
              <a:t> </a:t>
            </a:r>
            <a:r>
              <a:rPr lang="nl-NL" b="1" dirty="0" err="1" smtClean="0"/>
              <a:t>Areas</a:t>
            </a:r>
            <a:endParaRPr lang="nl-NL" b="1" dirty="0"/>
          </a:p>
        </p:txBody>
      </p:sp>
      <p:pic>
        <p:nvPicPr>
          <p:cNvPr id="6" name="Afbeelding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14600" y="6093296"/>
            <a:ext cx="1865912" cy="720000"/>
          </a:xfrm>
          <a:prstGeom prst="rect">
            <a:avLst/>
          </a:prstGeom>
        </p:spPr>
      </p:pic>
      <p:sp>
        <p:nvSpPr>
          <p:cNvPr id="2" name="Tekstvak 1"/>
          <p:cNvSpPr txBox="1"/>
          <p:nvPr/>
        </p:nvSpPr>
        <p:spPr>
          <a:xfrm>
            <a:off x="2928728" y="1556792"/>
            <a:ext cx="2342885" cy="461665"/>
          </a:xfrm>
          <a:prstGeom prst="rect">
            <a:avLst/>
          </a:prstGeom>
          <a:noFill/>
        </p:spPr>
        <p:txBody>
          <a:bodyPr wrap="none" rtlCol="0">
            <a:spAutoFit/>
          </a:bodyPr>
          <a:lstStyle/>
          <a:p>
            <a:r>
              <a:rPr lang="nl-NL" sz="2400" b="1" dirty="0" err="1" smtClean="0"/>
              <a:t>Biggest</a:t>
            </a:r>
            <a:r>
              <a:rPr lang="nl-NL" sz="2400" b="1" dirty="0" smtClean="0"/>
              <a:t> </a:t>
            </a:r>
            <a:r>
              <a:rPr lang="nl-NL" sz="2400" b="1" dirty="0" err="1" smtClean="0"/>
              <a:t>learnings</a:t>
            </a:r>
            <a:endParaRPr lang="nl-NL" sz="2400" b="1" dirty="0"/>
          </a:p>
        </p:txBody>
      </p:sp>
      <p:sp>
        <p:nvSpPr>
          <p:cNvPr id="7" name="Rechthoek 6"/>
          <p:cNvSpPr/>
          <p:nvPr/>
        </p:nvSpPr>
        <p:spPr>
          <a:xfrm>
            <a:off x="387414" y="2360483"/>
            <a:ext cx="8099577" cy="3693319"/>
          </a:xfrm>
          <a:prstGeom prst="rect">
            <a:avLst/>
          </a:prstGeom>
        </p:spPr>
        <p:txBody>
          <a:bodyPr>
            <a:spAutoFit/>
          </a:bodyPr>
          <a:lstStyle/>
          <a:p>
            <a:r>
              <a:rPr lang="en-US" b="1" dirty="0" smtClean="0"/>
              <a:t>Don’t assume you know the barriers </a:t>
            </a:r>
            <a:r>
              <a:rPr lang="en-US" b="1" dirty="0"/>
              <a:t>for non-attending:</a:t>
            </a:r>
            <a:r>
              <a:rPr lang="en-US" dirty="0"/>
              <a:t> </a:t>
            </a:r>
            <a:r>
              <a:rPr lang="en-US" dirty="0" smtClean="0"/>
              <a:t>culture, </a:t>
            </a:r>
            <a:r>
              <a:rPr lang="en-US" dirty="0"/>
              <a:t>is not a routine within all groups. Although they might be interested and motivated to do something, they will not immediately or easily show up at the door. However, non-users express fewer barriers towards participation than users. Price is not the </a:t>
            </a:r>
            <a:r>
              <a:rPr lang="en-US" dirty="0" smtClean="0"/>
              <a:t>issue. </a:t>
            </a:r>
            <a:r>
              <a:rPr lang="en-US" dirty="0"/>
              <a:t>The fear of wasting an evening, feeling bored or stupid and being among strangers is more acute. Non-users do not feel excluded by the institutions, they are rather ignorant about what’s going on (due to lack of information) and about the possible outcomes of attending (emotional, intellectual and spiritual). </a:t>
            </a:r>
          </a:p>
          <a:p>
            <a:endParaRPr lang="en-US" b="1" dirty="0"/>
          </a:p>
          <a:p>
            <a:r>
              <a:rPr lang="en-US" b="1" dirty="0"/>
              <a:t>Insight: </a:t>
            </a:r>
            <a:r>
              <a:rPr lang="en-US" dirty="0"/>
              <a:t>working with these groups gives the cultural sector an insight of what they really are there for.  Involving final users in the different stages of the process </a:t>
            </a:r>
            <a:r>
              <a:rPr lang="en-US" dirty="0" smtClean="0"/>
              <a:t>provides </a:t>
            </a:r>
            <a:r>
              <a:rPr lang="en-US" dirty="0"/>
              <a:t>new ideas and </a:t>
            </a:r>
            <a:r>
              <a:rPr lang="en-US" dirty="0" smtClean="0"/>
              <a:t>adds </a:t>
            </a:r>
            <a:r>
              <a:rPr lang="en-US" dirty="0"/>
              <a:t>value to the projects.</a:t>
            </a:r>
          </a:p>
          <a:p>
            <a:endParaRPr lang="en-US" b="1" dirty="0"/>
          </a:p>
        </p:txBody>
      </p:sp>
    </p:spTree>
    <p:extLst>
      <p:ext uri="{BB962C8B-B14F-4D97-AF65-F5344CB8AC3E}">
        <p14:creationId xmlns:p14="http://schemas.microsoft.com/office/powerpoint/2010/main" val="409544752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395536" y="5105400"/>
            <a:ext cx="8748464" cy="1752600"/>
          </a:xfrm>
        </p:spPr>
        <p:txBody>
          <a:bodyPr/>
          <a:lstStyle/>
          <a:p>
            <a:endParaRPr lang="nl-NL" dirty="0" smtClean="0"/>
          </a:p>
          <a:p>
            <a:endParaRPr lang="nl-NL"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8504" y="8840"/>
            <a:ext cx="1980000" cy="1980000"/>
          </a:xfrm>
          <a:prstGeom prst="rect">
            <a:avLst/>
          </a:prstGeom>
        </p:spPr>
      </p:pic>
      <p:sp>
        <p:nvSpPr>
          <p:cNvPr id="5" name="Titel 4"/>
          <p:cNvSpPr>
            <a:spLocks noGrp="1"/>
          </p:cNvSpPr>
          <p:nvPr>
            <p:ph type="ctrTitle"/>
          </p:nvPr>
        </p:nvSpPr>
        <p:spPr>
          <a:xfrm>
            <a:off x="-36512" y="404664"/>
            <a:ext cx="7772400" cy="1470025"/>
          </a:xfrm>
        </p:spPr>
        <p:txBody>
          <a:bodyPr/>
          <a:lstStyle/>
          <a:p>
            <a:r>
              <a:rPr lang="nl-NL" b="1" dirty="0" smtClean="0"/>
              <a:t>Open </a:t>
            </a:r>
            <a:r>
              <a:rPr lang="nl-NL" b="1" dirty="0" err="1" smtClean="0"/>
              <a:t>All</a:t>
            </a:r>
            <a:r>
              <a:rPr lang="nl-NL" b="1" dirty="0" smtClean="0"/>
              <a:t> </a:t>
            </a:r>
            <a:r>
              <a:rPr lang="nl-NL" b="1" dirty="0" err="1" smtClean="0"/>
              <a:t>Areas</a:t>
            </a:r>
            <a:endParaRPr lang="nl-NL" b="1" dirty="0"/>
          </a:p>
        </p:txBody>
      </p:sp>
      <p:pic>
        <p:nvPicPr>
          <p:cNvPr id="6" name="Afbeelding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14600" y="6093296"/>
            <a:ext cx="1865912" cy="720000"/>
          </a:xfrm>
          <a:prstGeom prst="rect">
            <a:avLst/>
          </a:prstGeom>
        </p:spPr>
      </p:pic>
      <p:sp>
        <p:nvSpPr>
          <p:cNvPr id="7" name="Tekstvak 6"/>
          <p:cNvSpPr txBox="1"/>
          <p:nvPr/>
        </p:nvSpPr>
        <p:spPr>
          <a:xfrm>
            <a:off x="2928728" y="1556792"/>
            <a:ext cx="2342885" cy="461665"/>
          </a:xfrm>
          <a:prstGeom prst="rect">
            <a:avLst/>
          </a:prstGeom>
          <a:noFill/>
        </p:spPr>
        <p:txBody>
          <a:bodyPr wrap="none" rtlCol="0">
            <a:spAutoFit/>
          </a:bodyPr>
          <a:lstStyle/>
          <a:p>
            <a:r>
              <a:rPr lang="nl-NL" sz="2400" b="1" dirty="0" err="1" smtClean="0"/>
              <a:t>Biggest</a:t>
            </a:r>
            <a:r>
              <a:rPr lang="nl-NL" sz="2400" b="1" dirty="0" smtClean="0"/>
              <a:t> </a:t>
            </a:r>
            <a:r>
              <a:rPr lang="nl-NL" sz="2400" b="1" dirty="0" err="1" smtClean="0"/>
              <a:t>learnings</a:t>
            </a:r>
            <a:endParaRPr lang="nl-NL" sz="2400" b="1" dirty="0"/>
          </a:p>
        </p:txBody>
      </p:sp>
      <p:sp>
        <p:nvSpPr>
          <p:cNvPr id="2" name="Rechthoek 1"/>
          <p:cNvSpPr/>
          <p:nvPr/>
        </p:nvSpPr>
        <p:spPr>
          <a:xfrm>
            <a:off x="117233" y="2132856"/>
            <a:ext cx="8909535" cy="5078313"/>
          </a:xfrm>
          <a:prstGeom prst="rect">
            <a:avLst/>
          </a:prstGeom>
        </p:spPr>
        <p:txBody>
          <a:bodyPr>
            <a:spAutoFit/>
          </a:bodyPr>
          <a:lstStyle/>
          <a:p>
            <a:r>
              <a:rPr lang="en-US" b="1" dirty="0"/>
              <a:t>Time, trust and dialogue, building relationships is essential</a:t>
            </a:r>
          </a:p>
          <a:p>
            <a:endParaRPr lang="en-US" b="1" dirty="0"/>
          </a:p>
          <a:p>
            <a:r>
              <a:rPr lang="en-US" b="1" dirty="0"/>
              <a:t>Quality: </a:t>
            </a:r>
            <a:r>
              <a:rPr lang="en-US" dirty="0"/>
              <a:t>importance of professional social and artistic support and putting high quality standards on both sides.  </a:t>
            </a:r>
          </a:p>
          <a:p>
            <a:endParaRPr lang="en-US" b="1" dirty="0"/>
          </a:p>
          <a:p>
            <a:r>
              <a:rPr lang="en-US" b="1" dirty="0"/>
              <a:t>Commitment and involvement:</a:t>
            </a:r>
            <a:r>
              <a:rPr lang="en-US" dirty="0"/>
              <a:t> sincere commitment </a:t>
            </a:r>
            <a:r>
              <a:rPr lang="en-US" dirty="0" smtClean="0"/>
              <a:t> from </a:t>
            </a:r>
            <a:r>
              <a:rPr lang="en-US" dirty="0"/>
              <a:t>partners and participants is the building foundation of a project</a:t>
            </a:r>
          </a:p>
          <a:p>
            <a:endParaRPr lang="en-US" dirty="0"/>
          </a:p>
          <a:p>
            <a:r>
              <a:rPr lang="en-US" b="1" dirty="0"/>
              <a:t>Networking and measuring: </a:t>
            </a:r>
            <a:r>
              <a:rPr lang="en-US" dirty="0"/>
              <a:t>importance of networking (with civil society associations, universities, schools) for improving the effectiveness of the projects. Testing of qualitative indicators and gathering of valuable evidence in terms of impact measurement</a:t>
            </a:r>
            <a:endParaRPr lang="en-US" b="1" dirty="0"/>
          </a:p>
          <a:p>
            <a:endParaRPr lang="en-US" dirty="0"/>
          </a:p>
          <a:p>
            <a:r>
              <a:rPr lang="en-US" b="1" dirty="0"/>
              <a:t>First listen, and then tell:</a:t>
            </a:r>
            <a:r>
              <a:rPr lang="en-US" dirty="0"/>
              <a:t>  there are so many stories out there! Don’t just tell your own story, but listen and try to tell relevant stories.</a:t>
            </a:r>
          </a:p>
          <a:p>
            <a:endParaRPr lang="en-US" b="1" dirty="0" smtClean="0"/>
          </a:p>
          <a:p>
            <a:r>
              <a:rPr lang="en-US" b="1" dirty="0" smtClean="0"/>
              <a:t>Keep </a:t>
            </a:r>
            <a:r>
              <a:rPr lang="en-US" b="1" dirty="0"/>
              <a:t>it simple</a:t>
            </a:r>
            <a:endParaRPr lang="en-US" dirty="0"/>
          </a:p>
          <a:p>
            <a:endParaRPr lang="en-US" dirty="0"/>
          </a:p>
          <a:p>
            <a:endParaRPr lang="en-US" dirty="0"/>
          </a:p>
        </p:txBody>
      </p:sp>
    </p:spTree>
    <p:extLst>
      <p:ext uri="{BB962C8B-B14F-4D97-AF65-F5344CB8AC3E}">
        <p14:creationId xmlns:p14="http://schemas.microsoft.com/office/powerpoint/2010/main" val="37664648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395536" y="5105400"/>
            <a:ext cx="8748464" cy="1752600"/>
          </a:xfrm>
        </p:spPr>
        <p:txBody>
          <a:bodyPr/>
          <a:lstStyle/>
          <a:p>
            <a:endParaRPr lang="nl-NL" dirty="0" smtClean="0"/>
          </a:p>
          <a:p>
            <a:endParaRPr lang="nl-NL"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8504" y="8840"/>
            <a:ext cx="1980000" cy="1980000"/>
          </a:xfrm>
          <a:prstGeom prst="rect">
            <a:avLst/>
          </a:prstGeom>
        </p:spPr>
      </p:pic>
      <p:sp>
        <p:nvSpPr>
          <p:cNvPr id="5" name="Titel 4"/>
          <p:cNvSpPr>
            <a:spLocks noGrp="1"/>
          </p:cNvSpPr>
          <p:nvPr>
            <p:ph type="ctrTitle"/>
          </p:nvPr>
        </p:nvSpPr>
        <p:spPr>
          <a:xfrm>
            <a:off x="-36512" y="404664"/>
            <a:ext cx="7772400" cy="1470025"/>
          </a:xfrm>
        </p:spPr>
        <p:txBody>
          <a:bodyPr/>
          <a:lstStyle/>
          <a:p>
            <a:r>
              <a:rPr lang="nl-NL" b="1" dirty="0" smtClean="0"/>
              <a:t>Open </a:t>
            </a:r>
            <a:r>
              <a:rPr lang="nl-NL" b="1" dirty="0" err="1" smtClean="0"/>
              <a:t>All</a:t>
            </a:r>
            <a:r>
              <a:rPr lang="nl-NL" b="1" dirty="0" smtClean="0"/>
              <a:t> </a:t>
            </a:r>
            <a:r>
              <a:rPr lang="nl-NL" b="1" dirty="0" err="1" smtClean="0"/>
              <a:t>Areas</a:t>
            </a:r>
            <a:endParaRPr lang="nl-NL" b="1" dirty="0"/>
          </a:p>
        </p:txBody>
      </p:sp>
      <p:pic>
        <p:nvPicPr>
          <p:cNvPr id="6" name="Afbeelding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14600" y="6093296"/>
            <a:ext cx="1865912" cy="720000"/>
          </a:xfrm>
          <a:prstGeom prst="rect">
            <a:avLst/>
          </a:prstGeom>
        </p:spPr>
      </p:pic>
      <p:sp>
        <p:nvSpPr>
          <p:cNvPr id="2" name="Rechthoek 1"/>
          <p:cNvSpPr/>
          <p:nvPr/>
        </p:nvSpPr>
        <p:spPr>
          <a:xfrm>
            <a:off x="662527" y="1772816"/>
            <a:ext cx="8099577" cy="4524315"/>
          </a:xfrm>
          <a:prstGeom prst="rect">
            <a:avLst/>
          </a:prstGeom>
        </p:spPr>
        <p:txBody>
          <a:bodyPr>
            <a:spAutoFit/>
          </a:bodyPr>
          <a:lstStyle/>
          <a:p>
            <a:endParaRPr lang="en-US" b="1" dirty="0"/>
          </a:p>
          <a:p>
            <a:r>
              <a:rPr lang="en-US" b="1" dirty="0"/>
              <a:t>Keep networking: </a:t>
            </a:r>
            <a:r>
              <a:rPr lang="en-US" dirty="0"/>
              <a:t>creating new collaborations and partnerships secure funding, emphasize the importance of these kind of projects (internal (board) and external (politics))</a:t>
            </a:r>
            <a:endParaRPr lang="en-GB" dirty="0"/>
          </a:p>
          <a:p>
            <a:r>
              <a:rPr lang="en-GB" dirty="0"/>
              <a:t>	</a:t>
            </a:r>
          </a:p>
          <a:p>
            <a:r>
              <a:rPr lang="en-US" b="1" dirty="0"/>
              <a:t>Secure quality </a:t>
            </a:r>
            <a:r>
              <a:rPr lang="en-US" dirty="0"/>
              <a:t>by improving the training of social workers as well as the training of cultural workers</a:t>
            </a:r>
          </a:p>
          <a:p>
            <a:endParaRPr lang="en-GB" dirty="0"/>
          </a:p>
          <a:p>
            <a:r>
              <a:rPr lang="en-US" b="1" dirty="0"/>
              <a:t>Develop policies </a:t>
            </a:r>
            <a:r>
              <a:rPr lang="en-US" dirty="0"/>
              <a:t>to allow people from marginalized groups to fully participate in cultural life, not just as consumers but also as producers of culture. </a:t>
            </a:r>
          </a:p>
          <a:p>
            <a:endParaRPr lang="en-GB" dirty="0"/>
          </a:p>
          <a:p>
            <a:r>
              <a:rPr lang="en-US" b="1" dirty="0"/>
              <a:t>Creating continuity </a:t>
            </a:r>
            <a:r>
              <a:rPr lang="en-US" dirty="0"/>
              <a:t>within the own organization, but also by making the projects/ methodology accessible for others</a:t>
            </a:r>
          </a:p>
          <a:p>
            <a:endParaRPr lang="en-GB" dirty="0"/>
          </a:p>
          <a:p>
            <a:r>
              <a:rPr lang="en-US" b="1" dirty="0"/>
              <a:t>Incorporating the projects in the institutions</a:t>
            </a:r>
            <a:r>
              <a:rPr lang="en-US" dirty="0"/>
              <a:t>, for instance by creating time and staff</a:t>
            </a:r>
          </a:p>
          <a:p>
            <a:endParaRPr lang="en-GB" dirty="0"/>
          </a:p>
        </p:txBody>
      </p:sp>
      <p:sp>
        <p:nvSpPr>
          <p:cNvPr id="7" name="Tekstvak 6"/>
          <p:cNvSpPr txBox="1"/>
          <p:nvPr/>
        </p:nvSpPr>
        <p:spPr>
          <a:xfrm>
            <a:off x="3491880" y="1556792"/>
            <a:ext cx="768287" cy="461665"/>
          </a:xfrm>
          <a:prstGeom prst="rect">
            <a:avLst/>
          </a:prstGeom>
          <a:noFill/>
        </p:spPr>
        <p:txBody>
          <a:bodyPr wrap="none" rtlCol="0">
            <a:spAutoFit/>
          </a:bodyPr>
          <a:lstStyle/>
          <a:p>
            <a:r>
              <a:rPr lang="nl-NL" sz="2400" b="1" dirty="0" smtClean="0"/>
              <a:t>Tips </a:t>
            </a:r>
            <a:endParaRPr lang="nl-NL" sz="2400" b="1" dirty="0"/>
          </a:p>
        </p:txBody>
      </p:sp>
    </p:spTree>
    <p:extLst>
      <p:ext uri="{BB962C8B-B14F-4D97-AF65-F5344CB8AC3E}">
        <p14:creationId xmlns:p14="http://schemas.microsoft.com/office/powerpoint/2010/main" val="307145625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395536" y="5105400"/>
            <a:ext cx="8748464" cy="1752600"/>
          </a:xfrm>
        </p:spPr>
        <p:txBody>
          <a:bodyPr/>
          <a:lstStyle/>
          <a:p>
            <a:endParaRPr lang="nl-NL" dirty="0" smtClean="0"/>
          </a:p>
          <a:p>
            <a:endParaRPr lang="nl-NL"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8504" y="8840"/>
            <a:ext cx="1980000" cy="1980000"/>
          </a:xfrm>
          <a:prstGeom prst="rect">
            <a:avLst/>
          </a:prstGeom>
        </p:spPr>
      </p:pic>
      <p:sp>
        <p:nvSpPr>
          <p:cNvPr id="5" name="Titel 4"/>
          <p:cNvSpPr>
            <a:spLocks noGrp="1"/>
          </p:cNvSpPr>
          <p:nvPr>
            <p:ph type="ctrTitle"/>
          </p:nvPr>
        </p:nvSpPr>
        <p:spPr>
          <a:xfrm>
            <a:off x="-36512" y="404664"/>
            <a:ext cx="7772400" cy="1470025"/>
          </a:xfrm>
        </p:spPr>
        <p:txBody>
          <a:bodyPr/>
          <a:lstStyle/>
          <a:p>
            <a:r>
              <a:rPr lang="nl-NL" b="1" dirty="0" smtClean="0"/>
              <a:t>Open </a:t>
            </a:r>
            <a:r>
              <a:rPr lang="nl-NL" b="1" dirty="0" err="1" smtClean="0"/>
              <a:t>All</a:t>
            </a:r>
            <a:r>
              <a:rPr lang="nl-NL" b="1" dirty="0" smtClean="0"/>
              <a:t> </a:t>
            </a:r>
            <a:r>
              <a:rPr lang="nl-NL" b="1" dirty="0" err="1" smtClean="0"/>
              <a:t>Areas</a:t>
            </a:r>
            <a:endParaRPr lang="nl-NL" b="1" dirty="0"/>
          </a:p>
        </p:txBody>
      </p:sp>
      <p:pic>
        <p:nvPicPr>
          <p:cNvPr id="6" name="Afbeelding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14600" y="6093296"/>
            <a:ext cx="1865912" cy="720000"/>
          </a:xfrm>
          <a:prstGeom prst="rect">
            <a:avLst/>
          </a:prstGeom>
        </p:spPr>
      </p:pic>
      <p:sp>
        <p:nvSpPr>
          <p:cNvPr id="2" name="Rechthoek 1"/>
          <p:cNvSpPr/>
          <p:nvPr/>
        </p:nvSpPr>
        <p:spPr>
          <a:xfrm>
            <a:off x="359940" y="2334071"/>
            <a:ext cx="8099577" cy="3139321"/>
          </a:xfrm>
          <a:prstGeom prst="rect">
            <a:avLst/>
          </a:prstGeom>
        </p:spPr>
        <p:txBody>
          <a:bodyPr>
            <a:spAutoFit/>
          </a:bodyPr>
          <a:lstStyle/>
          <a:p>
            <a:r>
              <a:rPr lang="en-US" b="1" dirty="0"/>
              <a:t>Transfer and implement </a:t>
            </a:r>
            <a:r>
              <a:rPr lang="en-US" dirty="0"/>
              <a:t>what we have learnt about accessibility policies by working with these people to the general public. </a:t>
            </a:r>
          </a:p>
          <a:p>
            <a:endParaRPr lang="en-US" dirty="0"/>
          </a:p>
          <a:p>
            <a:r>
              <a:rPr lang="en-US" b="1" dirty="0"/>
              <a:t>Gather new data about the effectiveness </a:t>
            </a:r>
            <a:r>
              <a:rPr lang="en-US" dirty="0"/>
              <a:t>of the projects. Studying and researching new qualitative indicators to measure impact</a:t>
            </a:r>
          </a:p>
          <a:p>
            <a:endParaRPr lang="en-US" dirty="0"/>
          </a:p>
          <a:p>
            <a:r>
              <a:rPr lang="en-US" b="1" dirty="0"/>
              <a:t>Keep involving visitors </a:t>
            </a:r>
            <a:r>
              <a:rPr lang="en-US" dirty="0"/>
              <a:t>in order to stay away from stereotype thinking</a:t>
            </a:r>
          </a:p>
          <a:p>
            <a:endParaRPr lang="en-US" dirty="0"/>
          </a:p>
          <a:p>
            <a:r>
              <a:rPr lang="en-US" dirty="0"/>
              <a:t>The necessity to let the ‘new’ narratives found in these projects find a form, which can be </a:t>
            </a:r>
            <a:r>
              <a:rPr lang="en-US" dirty="0" smtClean="0"/>
              <a:t>given back </a:t>
            </a:r>
            <a:r>
              <a:rPr lang="en-US" dirty="0"/>
              <a:t>to the communities as part of the relation building process and be re-used</a:t>
            </a:r>
            <a:endParaRPr lang="nl-NL" dirty="0"/>
          </a:p>
        </p:txBody>
      </p:sp>
      <p:sp>
        <p:nvSpPr>
          <p:cNvPr id="7" name="Tekstvak 6"/>
          <p:cNvSpPr txBox="1"/>
          <p:nvPr/>
        </p:nvSpPr>
        <p:spPr>
          <a:xfrm>
            <a:off x="3491880" y="1556792"/>
            <a:ext cx="768287" cy="461665"/>
          </a:xfrm>
          <a:prstGeom prst="rect">
            <a:avLst/>
          </a:prstGeom>
          <a:noFill/>
        </p:spPr>
        <p:txBody>
          <a:bodyPr wrap="none" rtlCol="0">
            <a:spAutoFit/>
          </a:bodyPr>
          <a:lstStyle/>
          <a:p>
            <a:r>
              <a:rPr lang="nl-NL" sz="2400" b="1" dirty="0" smtClean="0"/>
              <a:t>Tips </a:t>
            </a:r>
            <a:endParaRPr lang="nl-NL" sz="2400" b="1" dirty="0"/>
          </a:p>
        </p:txBody>
      </p:sp>
    </p:spTree>
    <p:extLst>
      <p:ext uri="{BB962C8B-B14F-4D97-AF65-F5344CB8AC3E}">
        <p14:creationId xmlns:p14="http://schemas.microsoft.com/office/powerpoint/2010/main" val="336997255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395536" y="5105400"/>
            <a:ext cx="8748464" cy="1752600"/>
          </a:xfrm>
        </p:spPr>
        <p:txBody>
          <a:bodyPr/>
          <a:lstStyle/>
          <a:p>
            <a:endParaRPr lang="nl-NL" dirty="0" smtClean="0"/>
          </a:p>
          <a:p>
            <a:endParaRPr lang="nl-NL"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8504" y="8840"/>
            <a:ext cx="1980000" cy="1980000"/>
          </a:xfrm>
          <a:prstGeom prst="rect">
            <a:avLst/>
          </a:prstGeom>
        </p:spPr>
      </p:pic>
      <p:sp>
        <p:nvSpPr>
          <p:cNvPr id="5" name="Titel 4"/>
          <p:cNvSpPr>
            <a:spLocks noGrp="1"/>
          </p:cNvSpPr>
          <p:nvPr>
            <p:ph type="ctrTitle"/>
          </p:nvPr>
        </p:nvSpPr>
        <p:spPr>
          <a:xfrm>
            <a:off x="-36512" y="404664"/>
            <a:ext cx="7272808" cy="1470025"/>
          </a:xfrm>
        </p:spPr>
        <p:txBody>
          <a:bodyPr/>
          <a:lstStyle/>
          <a:p>
            <a:r>
              <a:rPr lang="nl-NL" b="1" dirty="0" err="1" smtClean="0"/>
              <a:t>Additional</a:t>
            </a:r>
            <a:r>
              <a:rPr lang="nl-NL" b="1" dirty="0" smtClean="0"/>
              <a:t> tips/</a:t>
            </a:r>
            <a:r>
              <a:rPr lang="nl-NL" b="1" dirty="0" err="1" smtClean="0"/>
              <a:t>learnings</a:t>
            </a:r>
            <a:r>
              <a:rPr lang="nl-NL" b="1" dirty="0" smtClean="0"/>
              <a:t> </a:t>
            </a:r>
            <a:r>
              <a:rPr lang="nl-NL" b="1" dirty="0" err="1" smtClean="0"/>
              <a:t>from</a:t>
            </a:r>
            <a:r>
              <a:rPr lang="nl-NL" b="1" dirty="0" smtClean="0"/>
              <a:t> Rotterdam </a:t>
            </a:r>
            <a:r>
              <a:rPr lang="nl-NL" b="1" dirty="0" err="1" smtClean="0"/>
              <a:t>closing</a:t>
            </a:r>
            <a:r>
              <a:rPr lang="nl-NL" b="1" dirty="0" smtClean="0"/>
              <a:t> event</a:t>
            </a:r>
            <a:endParaRPr lang="nl-NL" b="1" dirty="0"/>
          </a:p>
        </p:txBody>
      </p:sp>
      <p:pic>
        <p:nvPicPr>
          <p:cNvPr id="6" name="Afbeelding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14600" y="6093296"/>
            <a:ext cx="1865912" cy="720000"/>
          </a:xfrm>
          <a:prstGeom prst="rect">
            <a:avLst/>
          </a:prstGeom>
        </p:spPr>
      </p:pic>
      <p:sp>
        <p:nvSpPr>
          <p:cNvPr id="2" name="Tekstvak 1"/>
          <p:cNvSpPr txBox="1"/>
          <p:nvPr/>
        </p:nvSpPr>
        <p:spPr>
          <a:xfrm>
            <a:off x="395536" y="2132855"/>
            <a:ext cx="7722968" cy="4524315"/>
          </a:xfrm>
          <a:prstGeom prst="rect">
            <a:avLst/>
          </a:prstGeom>
          <a:noFill/>
        </p:spPr>
        <p:txBody>
          <a:bodyPr wrap="square" rtlCol="0">
            <a:spAutoFit/>
          </a:bodyPr>
          <a:lstStyle/>
          <a:p>
            <a:pPr lvl="0"/>
            <a:r>
              <a:rPr lang="nl-NL" b="1" dirty="0" err="1" smtClean="0"/>
              <a:t>During</a:t>
            </a:r>
            <a:r>
              <a:rPr lang="nl-NL" b="1" dirty="0" smtClean="0"/>
              <a:t> are </a:t>
            </a:r>
            <a:r>
              <a:rPr lang="nl-NL" b="1" dirty="0" err="1" smtClean="0"/>
              <a:t>closing</a:t>
            </a:r>
            <a:r>
              <a:rPr lang="nl-NL" b="1" dirty="0" smtClean="0"/>
              <a:t> event in Rotterdam we </a:t>
            </a:r>
            <a:r>
              <a:rPr lang="nl-NL" b="1" dirty="0" err="1" smtClean="0"/>
              <a:t>discussed</a:t>
            </a:r>
            <a:r>
              <a:rPr lang="nl-NL" b="1" dirty="0" smtClean="0"/>
              <a:t> in </a:t>
            </a:r>
            <a:r>
              <a:rPr lang="nl-NL" b="1" dirty="0" err="1" smtClean="0"/>
              <a:t>groups</a:t>
            </a:r>
            <a:r>
              <a:rPr lang="nl-NL" b="1" dirty="0" smtClean="0"/>
              <a:t> the tips </a:t>
            </a:r>
            <a:r>
              <a:rPr lang="nl-NL" b="1" dirty="0" err="1" smtClean="0"/>
              <a:t>and</a:t>
            </a:r>
            <a:r>
              <a:rPr lang="nl-NL" b="1" dirty="0" smtClean="0"/>
              <a:t> </a:t>
            </a:r>
            <a:r>
              <a:rPr lang="nl-NL" b="1" dirty="0" err="1" smtClean="0"/>
              <a:t>learnings</a:t>
            </a:r>
            <a:r>
              <a:rPr lang="nl-NL" b="1" dirty="0" smtClean="0"/>
              <a:t>; </a:t>
            </a:r>
            <a:r>
              <a:rPr lang="nl-NL" b="1" dirty="0" err="1" smtClean="0"/>
              <a:t>here</a:t>
            </a:r>
            <a:r>
              <a:rPr lang="nl-NL" b="1" dirty="0" smtClean="0"/>
              <a:t> are the </a:t>
            </a:r>
            <a:r>
              <a:rPr lang="nl-NL" b="1" dirty="0" err="1" smtClean="0"/>
              <a:t>collective</a:t>
            </a:r>
            <a:r>
              <a:rPr lang="nl-NL" b="1" dirty="0" smtClean="0"/>
              <a:t> </a:t>
            </a:r>
            <a:r>
              <a:rPr lang="nl-NL" b="1" dirty="0" err="1" smtClean="0"/>
              <a:t>additional</a:t>
            </a:r>
            <a:r>
              <a:rPr lang="nl-NL" b="1" dirty="0" smtClean="0"/>
              <a:t> </a:t>
            </a:r>
            <a:r>
              <a:rPr lang="nl-NL" b="1" dirty="0" err="1" smtClean="0"/>
              <a:t>ones</a:t>
            </a:r>
            <a:r>
              <a:rPr lang="nl-NL" b="1" dirty="0" smtClean="0"/>
              <a:t>, or the </a:t>
            </a:r>
            <a:r>
              <a:rPr lang="nl-NL" b="1" dirty="0" err="1" smtClean="0"/>
              <a:t>ones</a:t>
            </a:r>
            <a:r>
              <a:rPr lang="nl-NL" b="1" dirty="0" smtClean="0"/>
              <a:t> </a:t>
            </a:r>
            <a:r>
              <a:rPr lang="nl-NL" b="1" dirty="0" err="1" smtClean="0"/>
              <a:t>which</a:t>
            </a:r>
            <a:r>
              <a:rPr lang="nl-NL" b="1" dirty="0" smtClean="0"/>
              <a:t> </a:t>
            </a:r>
            <a:r>
              <a:rPr lang="nl-NL" b="1" dirty="0" err="1" smtClean="0"/>
              <a:t>stood</a:t>
            </a:r>
            <a:r>
              <a:rPr lang="nl-NL" b="1" dirty="0" smtClean="0"/>
              <a:t> out.</a:t>
            </a:r>
          </a:p>
          <a:p>
            <a:pPr lvl="0"/>
            <a:endParaRPr lang="nl-NL" b="1" dirty="0" smtClean="0"/>
          </a:p>
          <a:p>
            <a:pPr lvl="0"/>
            <a:r>
              <a:rPr lang="nl-NL" b="1" dirty="0" smtClean="0"/>
              <a:t>Group1: </a:t>
            </a:r>
          </a:p>
          <a:p>
            <a:pPr lvl="0"/>
            <a:r>
              <a:rPr lang="nl-NL" b="1" dirty="0" smtClean="0"/>
              <a:t>Co-</a:t>
            </a:r>
            <a:r>
              <a:rPr lang="nl-NL" b="1" dirty="0" err="1" smtClean="0"/>
              <a:t>creation</a:t>
            </a:r>
            <a:r>
              <a:rPr lang="nl-NL" b="1" dirty="0" smtClean="0"/>
              <a:t>: </a:t>
            </a:r>
            <a:r>
              <a:rPr lang="nl-NL" dirty="0" err="1" smtClean="0"/>
              <a:t>you</a:t>
            </a:r>
            <a:r>
              <a:rPr lang="nl-NL" dirty="0" smtClean="0"/>
              <a:t> have </a:t>
            </a:r>
            <a:r>
              <a:rPr lang="nl-NL" dirty="0" err="1" smtClean="0"/>
              <a:t>to</a:t>
            </a:r>
            <a:r>
              <a:rPr lang="nl-NL" dirty="0" smtClean="0"/>
              <a:t> </a:t>
            </a:r>
            <a:r>
              <a:rPr lang="nl-NL" dirty="0" err="1" smtClean="0"/>
              <a:t>answer</a:t>
            </a:r>
            <a:r>
              <a:rPr lang="nl-NL" dirty="0" smtClean="0"/>
              <a:t> 3 pertinent </a:t>
            </a:r>
            <a:r>
              <a:rPr lang="nl-NL" dirty="0" err="1" smtClean="0"/>
              <a:t>questions</a:t>
            </a:r>
            <a:r>
              <a:rPr lang="nl-NL" dirty="0" smtClean="0"/>
              <a:t>:</a:t>
            </a:r>
          </a:p>
          <a:p>
            <a:pPr marL="571500" lvl="0" indent="-571500">
              <a:buFontTx/>
              <a:buChar char="-"/>
            </a:pPr>
            <a:r>
              <a:rPr lang="nl-NL" dirty="0" err="1" smtClean="0"/>
              <a:t>What’s</a:t>
            </a:r>
            <a:r>
              <a:rPr lang="nl-NL" dirty="0" smtClean="0"/>
              <a:t> in </a:t>
            </a:r>
            <a:r>
              <a:rPr lang="nl-NL" dirty="0" err="1" smtClean="0"/>
              <a:t>it</a:t>
            </a:r>
            <a:r>
              <a:rPr lang="nl-NL" dirty="0" smtClean="0"/>
              <a:t> </a:t>
            </a:r>
            <a:r>
              <a:rPr lang="nl-NL" dirty="0" err="1" smtClean="0"/>
              <a:t>for</a:t>
            </a:r>
            <a:r>
              <a:rPr lang="nl-NL" dirty="0" smtClean="0"/>
              <a:t> the co-</a:t>
            </a:r>
            <a:r>
              <a:rPr lang="nl-NL" dirty="0" err="1" smtClean="0"/>
              <a:t>creator</a:t>
            </a:r>
            <a:r>
              <a:rPr lang="nl-NL" dirty="0" smtClean="0"/>
              <a:t>?</a:t>
            </a:r>
          </a:p>
          <a:p>
            <a:pPr marL="571500" lvl="0" indent="-571500">
              <a:buFontTx/>
              <a:buChar char="-"/>
            </a:pPr>
            <a:r>
              <a:rPr lang="nl-NL" dirty="0" err="1" smtClean="0"/>
              <a:t>When</a:t>
            </a:r>
            <a:r>
              <a:rPr lang="nl-NL" dirty="0" smtClean="0"/>
              <a:t> we </a:t>
            </a:r>
            <a:r>
              <a:rPr lang="nl-NL" dirty="0" err="1" smtClean="0"/>
              <a:t>ask</a:t>
            </a:r>
            <a:r>
              <a:rPr lang="nl-NL" dirty="0" smtClean="0"/>
              <a:t> the </a:t>
            </a:r>
            <a:r>
              <a:rPr lang="nl-NL" dirty="0" err="1" smtClean="0"/>
              <a:t>questions</a:t>
            </a:r>
            <a:r>
              <a:rPr lang="nl-NL" dirty="0" smtClean="0"/>
              <a:t>, are we </a:t>
            </a:r>
            <a:r>
              <a:rPr lang="nl-NL" dirty="0" err="1" smtClean="0"/>
              <a:t>prepared</a:t>
            </a:r>
            <a:r>
              <a:rPr lang="nl-NL" dirty="0" smtClean="0"/>
              <a:t> </a:t>
            </a:r>
            <a:r>
              <a:rPr lang="nl-NL" dirty="0" err="1" smtClean="0"/>
              <a:t>for</a:t>
            </a:r>
            <a:r>
              <a:rPr lang="nl-NL" dirty="0" smtClean="0"/>
              <a:t> the </a:t>
            </a:r>
            <a:r>
              <a:rPr lang="nl-NL" dirty="0" err="1" smtClean="0"/>
              <a:t>anwers</a:t>
            </a:r>
            <a:r>
              <a:rPr lang="nl-NL" dirty="0" smtClean="0"/>
              <a:t>?</a:t>
            </a:r>
          </a:p>
          <a:p>
            <a:pPr marL="571500" lvl="0" indent="-571500">
              <a:buFontTx/>
              <a:buChar char="-"/>
            </a:pPr>
            <a:r>
              <a:rPr lang="nl-NL" dirty="0" err="1" smtClean="0"/>
              <a:t>If</a:t>
            </a:r>
            <a:r>
              <a:rPr lang="nl-NL" dirty="0" smtClean="0"/>
              <a:t> we </a:t>
            </a:r>
            <a:r>
              <a:rPr lang="nl-NL" dirty="0" err="1" smtClean="0"/>
              <a:t>can’t</a:t>
            </a:r>
            <a:r>
              <a:rPr lang="nl-NL" dirty="0" smtClean="0"/>
              <a:t> do </a:t>
            </a:r>
            <a:r>
              <a:rPr lang="nl-NL" dirty="0" err="1" smtClean="0"/>
              <a:t>it</a:t>
            </a:r>
            <a:r>
              <a:rPr lang="nl-NL" dirty="0" smtClean="0"/>
              <a:t> </a:t>
            </a:r>
            <a:r>
              <a:rPr lang="nl-NL" dirty="0" err="1" smtClean="0"/>
              <a:t>within</a:t>
            </a:r>
            <a:r>
              <a:rPr lang="nl-NL" dirty="0" smtClean="0"/>
              <a:t> </a:t>
            </a:r>
            <a:r>
              <a:rPr lang="nl-NL" dirty="0" err="1" smtClean="0"/>
              <a:t>our</a:t>
            </a:r>
            <a:r>
              <a:rPr lang="nl-NL" dirty="0" smtClean="0"/>
              <a:t> </a:t>
            </a:r>
            <a:r>
              <a:rPr lang="nl-NL" dirty="0" err="1" smtClean="0"/>
              <a:t>own</a:t>
            </a:r>
            <a:r>
              <a:rPr lang="nl-NL" dirty="0" smtClean="0"/>
              <a:t> </a:t>
            </a:r>
            <a:r>
              <a:rPr lang="nl-NL" dirty="0" err="1" smtClean="0"/>
              <a:t>organization</a:t>
            </a:r>
            <a:r>
              <a:rPr lang="nl-NL" dirty="0" smtClean="0"/>
              <a:t>, we </a:t>
            </a:r>
            <a:r>
              <a:rPr lang="nl-NL" dirty="0" err="1" smtClean="0"/>
              <a:t>can’t</a:t>
            </a:r>
            <a:r>
              <a:rPr lang="nl-NL" dirty="0" smtClean="0"/>
              <a:t> do </a:t>
            </a:r>
            <a:r>
              <a:rPr lang="nl-NL" dirty="0" err="1" smtClean="0"/>
              <a:t>it</a:t>
            </a:r>
            <a:r>
              <a:rPr lang="nl-NL" dirty="0" smtClean="0"/>
              <a:t> </a:t>
            </a:r>
            <a:r>
              <a:rPr lang="nl-NL" dirty="0" err="1" smtClean="0"/>
              <a:t>with</a:t>
            </a:r>
            <a:r>
              <a:rPr lang="nl-NL" dirty="0" smtClean="0"/>
              <a:t> </a:t>
            </a:r>
            <a:r>
              <a:rPr lang="nl-NL" dirty="0" err="1" smtClean="0"/>
              <a:t>somebody</a:t>
            </a:r>
            <a:r>
              <a:rPr lang="nl-NL" dirty="0" smtClean="0"/>
              <a:t> </a:t>
            </a:r>
            <a:r>
              <a:rPr lang="nl-NL" dirty="0" err="1" smtClean="0"/>
              <a:t>from</a:t>
            </a:r>
            <a:r>
              <a:rPr lang="nl-NL" dirty="0" smtClean="0"/>
              <a:t> </a:t>
            </a:r>
            <a:r>
              <a:rPr lang="nl-NL" dirty="0" err="1" smtClean="0"/>
              <a:t>outside</a:t>
            </a:r>
            <a:r>
              <a:rPr lang="nl-NL" dirty="0" smtClean="0"/>
              <a:t> of the </a:t>
            </a:r>
            <a:r>
              <a:rPr lang="nl-NL" dirty="0" err="1" smtClean="0"/>
              <a:t>organization</a:t>
            </a:r>
            <a:r>
              <a:rPr lang="nl-NL" dirty="0" smtClean="0"/>
              <a:t>.</a:t>
            </a:r>
          </a:p>
          <a:p>
            <a:pPr lvl="0"/>
            <a:endParaRPr lang="nl-NL" b="1" dirty="0" smtClean="0"/>
          </a:p>
          <a:p>
            <a:pPr lvl="0"/>
            <a:r>
              <a:rPr lang="nl-NL" b="1" dirty="0" err="1" smtClean="0"/>
              <a:t>Equality</a:t>
            </a:r>
            <a:r>
              <a:rPr lang="nl-NL" b="1" dirty="0" smtClean="0"/>
              <a:t> </a:t>
            </a:r>
            <a:r>
              <a:rPr lang="nl-NL" dirty="0" smtClean="0"/>
              <a:t>means  power changes. </a:t>
            </a:r>
            <a:r>
              <a:rPr lang="nl-NL" dirty="0" err="1" smtClean="0"/>
              <a:t>If</a:t>
            </a:r>
            <a:r>
              <a:rPr lang="nl-NL" dirty="0" smtClean="0"/>
              <a:t> </a:t>
            </a:r>
            <a:r>
              <a:rPr lang="nl-NL" dirty="0" err="1" smtClean="0"/>
              <a:t>you</a:t>
            </a:r>
            <a:r>
              <a:rPr lang="nl-NL" dirty="0" smtClean="0"/>
              <a:t> want </a:t>
            </a:r>
            <a:r>
              <a:rPr lang="nl-NL" dirty="0" err="1" smtClean="0"/>
              <a:t>to</a:t>
            </a:r>
            <a:r>
              <a:rPr lang="nl-NL" dirty="0" smtClean="0"/>
              <a:t> </a:t>
            </a:r>
            <a:r>
              <a:rPr lang="nl-NL" dirty="0" err="1" smtClean="0"/>
              <a:t>succeed</a:t>
            </a:r>
            <a:r>
              <a:rPr lang="nl-NL" dirty="0" smtClean="0"/>
              <a:t> </a:t>
            </a:r>
            <a:r>
              <a:rPr lang="nl-NL" dirty="0" err="1" smtClean="0"/>
              <a:t>you</a:t>
            </a:r>
            <a:r>
              <a:rPr lang="nl-NL" dirty="0" smtClean="0"/>
              <a:t> </a:t>
            </a:r>
            <a:r>
              <a:rPr lang="nl-NL" dirty="0" err="1" smtClean="0"/>
              <a:t>should</a:t>
            </a:r>
            <a:r>
              <a:rPr lang="nl-NL" dirty="0" smtClean="0"/>
              <a:t> </a:t>
            </a:r>
            <a:r>
              <a:rPr lang="nl-NL" dirty="0" err="1" smtClean="0"/>
              <a:t>work</a:t>
            </a:r>
            <a:r>
              <a:rPr lang="nl-NL" dirty="0" smtClean="0"/>
              <a:t> </a:t>
            </a:r>
            <a:r>
              <a:rPr lang="nl-NL" dirty="0" err="1" smtClean="0"/>
              <a:t>from</a:t>
            </a:r>
            <a:r>
              <a:rPr lang="nl-NL" dirty="0" smtClean="0"/>
              <a:t> </a:t>
            </a:r>
            <a:r>
              <a:rPr lang="nl-NL" dirty="0" err="1" smtClean="0"/>
              <a:t>equality</a:t>
            </a:r>
            <a:r>
              <a:rPr lang="nl-NL" dirty="0" smtClean="0"/>
              <a:t> </a:t>
            </a:r>
            <a:r>
              <a:rPr lang="nl-NL" dirty="0" err="1" smtClean="0"/>
              <a:t>which</a:t>
            </a:r>
            <a:r>
              <a:rPr lang="nl-NL" dirty="0" smtClean="0"/>
              <a:t> means </a:t>
            </a:r>
            <a:r>
              <a:rPr lang="nl-NL" dirty="0" err="1" smtClean="0"/>
              <a:t>you</a:t>
            </a:r>
            <a:r>
              <a:rPr lang="nl-NL" dirty="0" smtClean="0"/>
              <a:t> </a:t>
            </a:r>
            <a:r>
              <a:rPr lang="nl-NL" dirty="0" err="1" smtClean="0"/>
              <a:t>should</a:t>
            </a:r>
            <a:r>
              <a:rPr lang="nl-NL" dirty="0" smtClean="0"/>
              <a:t> </a:t>
            </a:r>
            <a:r>
              <a:rPr lang="nl-NL" dirty="0" err="1" smtClean="0"/>
              <a:t>be</a:t>
            </a:r>
            <a:r>
              <a:rPr lang="nl-NL" dirty="0" smtClean="0"/>
              <a:t> </a:t>
            </a:r>
            <a:r>
              <a:rPr lang="nl-NL" dirty="0" err="1" smtClean="0"/>
              <a:t>willing</a:t>
            </a:r>
            <a:r>
              <a:rPr lang="nl-NL" dirty="0" smtClean="0"/>
              <a:t> </a:t>
            </a:r>
            <a:r>
              <a:rPr lang="nl-NL" dirty="0" err="1" smtClean="0"/>
              <a:t>to</a:t>
            </a:r>
            <a:r>
              <a:rPr lang="nl-NL" dirty="0" smtClean="0"/>
              <a:t> accept </a:t>
            </a:r>
            <a:r>
              <a:rPr lang="nl-NL" dirty="0" err="1" smtClean="0"/>
              <a:t>to</a:t>
            </a:r>
            <a:r>
              <a:rPr lang="nl-NL" dirty="0" smtClean="0"/>
              <a:t> </a:t>
            </a:r>
            <a:r>
              <a:rPr lang="nl-NL" dirty="0" err="1" smtClean="0"/>
              <a:t>give</a:t>
            </a:r>
            <a:r>
              <a:rPr lang="nl-NL" dirty="0" smtClean="0"/>
              <a:t> the power </a:t>
            </a:r>
            <a:r>
              <a:rPr lang="nl-NL" dirty="0" err="1" smtClean="0"/>
              <a:t>away</a:t>
            </a:r>
            <a:r>
              <a:rPr lang="nl-NL" dirty="0" smtClean="0"/>
              <a:t>.</a:t>
            </a:r>
          </a:p>
          <a:p>
            <a:pPr lvl="0"/>
            <a:endParaRPr lang="nl-NL" b="1" dirty="0" smtClean="0"/>
          </a:p>
          <a:p>
            <a:pPr lvl="0"/>
            <a:r>
              <a:rPr lang="nl-NL" dirty="0" smtClean="0"/>
              <a:t>Important </a:t>
            </a:r>
            <a:r>
              <a:rPr lang="nl-NL" dirty="0" err="1" smtClean="0"/>
              <a:t>phrases</a:t>
            </a:r>
            <a:r>
              <a:rPr lang="nl-NL" dirty="0" smtClean="0"/>
              <a:t>: </a:t>
            </a:r>
            <a:r>
              <a:rPr lang="nl-NL" b="1" dirty="0" err="1" smtClean="0"/>
              <a:t>sharing</a:t>
            </a:r>
            <a:r>
              <a:rPr lang="nl-NL" b="1" dirty="0" smtClean="0"/>
              <a:t>, shared </a:t>
            </a:r>
            <a:r>
              <a:rPr lang="nl-NL" b="1" dirty="0" err="1" smtClean="0"/>
              <a:t>responsiblity</a:t>
            </a:r>
            <a:r>
              <a:rPr lang="nl-NL" b="1" dirty="0" smtClean="0"/>
              <a:t>, </a:t>
            </a:r>
            <a:r>
              <a:rPr lang="nl-NL" b="1" dirty="0" err="1" smtClean="0"/>
              <a:t>mutual</a:t>
            </a:r>
            <a:r>
              <a:rPr lang="nl-NL" b="1" dirty="0" smtClean="0"/>
              <a:t> benefits, exchange, a </a:t>
            </a:r>
            <a:r>
              <a:rPr lang="nl-NL" b="1" dirty="0" err="1" smtClean="0"/>
              <a:t>paradigm</a:t>
            </a:r>
            <a:r>
              <a:rPr lang="nl-NL" b="1" dirty="0" smtClean="0"/>
              <a:t> shift.</a:t>
            </a:r>
            <a:endParaRPr lang="nl-NL" b="1" dirty="0"/>
          </a:p>
          <a:p>
            <a:pPr marL="571500" lvl="0" indent="-571500">
              <a:buFontTx/>
              <a:buChar char="-"/>
            </a:pPr>
            <a:endParaRPr lang="nl-NL" dirty="0"/>
          </a:p>
        </p:txBody>
      </p:sp>
    </p:spTree>
    <p:extLst>
      <p:ext uri="{BB962C8B-B14F-4D97-AF65-F5344CB8AC3E}">
        <p14:creationId xmlns:p14="http://schemas.microsoft.com/office/powerpoint/2010/main" val="247206867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395536" y="5105400"/>
            <a:ext cx="8748464" cy="1752600"/>
          </a:xfrm>
        </p:spPr>
        <p:txBody>
          <a:bodyPr/>
          <a:lstStyle/>
          <a:p>
            <a:endParaRPr lang="nl-NL" dirty="0" smtClean="0"/>
          </a:p>
          <a:p>
            <a:endParaRPr lang="nl-NL"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8504" y="8840"/>
            <a:ext cx="1980000" cy="1980000"/>
          </a:xfrm>
          <a:prstGeom prst="rect">
            <a:avLst/>
          </a:prstGeom>
        </p:spPr>
      </p:pic>
      <p:sp>
        <p:nvSpPr>
          <p:cNvPr id="5" name="Titel 4"/>
          <p:cNvSpPr>
            <a:spLocks noGrp="1"/>
          </p:cNvSpPr>
          <p:nvPr>
            <p:ph type="ctrTitle"/>
          </p:nvPr>
        </p:nvSpPr>
        <p:spPr>
          <a:xfrm>
            <a:off x="-36512" y="404664"/>
            <a:ext cx="7351112" cy="1470025"/>
          </a:xfrm>
        </p:spPr>
        <p:txBody>
          <a:bodyPr/>
          <a:lstStyle/>
          <a:p>
            <a:r>
              <a:rPr lang="nl-NL" b="1" dirty="0" err="1" smtClean="0"/>
              <a:t>Additional</a:t>
            </a:r>
            <a:r>
              <a:rPr lang="nl-NL" b="1" dirty="0" smtClean="0"/>
              <a:t> tips/</a:t>
            </a:r>
            <a:r>
              <a:rPr lang="nl-NL" b="1" dirty="0" err="1" smtClean="0"/>
              <a:t>learnings</a:t>
            </a:r>
            <a:r>
              <a:rPr lang="nl-NL" b="1" dirty="0" smtClean="0"/>
              <a:t> </a:t>
            </a:r>
            <a:r>
              <a:rPr lang="nl-NL" b="1" dirty="0" err="1" smtClean="0"/>
              <a:t>from</a:t>
            </a:r>
            <a:r>
              <a:rPr lang="nl-NL" b="1" dirty="0" smtClean="0"/>
              <a:t> Rotterdam </a:t>
            </a:r>
            <a:r>
              <a:rPr lang="nl-NL" b="1" dirty="0" err="1" smtClean="0"/>
              <a:t>closing</a:t>
            </a:r>
            <a:r>
              <a:rPr lang="nl-NL" b="1" dirty="0" smtClean="0"/>
              <a:t> events</a:t>
            </a:r>
            <a:endParaRPr lang="nl-NL" b="1" dirty="0"/>
          </a:p>
        </p:txBody>
      </p:sp>
      <p:pic>
        <p:nvPicPr>
          <p:cNvPr id="6" name="Afbeelding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14600" y="6093296"/>
            <a:ext cx="1865912" cy="720000"/>
          </a:xfrm>
          <a:prstGeom prst="rect">
            <a:avLst/>
          </a:prstGeom>
        </p:spPr>
      </p:pic>
      <p:sp>
        <p:nvSpPr>
          <p:cNvPr id="2" name="Tekstvak 1"/>
          <p:cNvSpPr txBox="1"/>
          <p:nvPr/>
        </p:nvSpPr>
        <p:spPr>
          <a:xfrm>
            <a:off x="395536" y="2132855"/>
            <a:ext cx="7308000" cy="3416320"/>
          </a:xfrm>
          <a:prstGeom prst="rect">
            <a:avLst/>
          </a:prstGeom>
          <a:noFill/>
        </p:spPr>
        <p:txBody>
          <a:bodyPr wrap="square" rtlCol="0">
            <a:spAutoFit/>
          </a:bodyPr>
          <a:lstStyle/>
          <a:p>
            <a:pPr lvl="0"/>
            <a:r>
              <a:rPr lang="nl-NL" b="1" dirty="0" smtClean="0"/>
              <a:t>Group 2: </a:t>
            </a:r>
          </a:p>
          <a:p>
            <a:pPr marL="571500" lvl="0" indent="-571500">
              <a:buFontTx/>
              <a:buChar char="-"/>
            </a:pPr>
            <a:r>
              <a:rPr lang="nl-NL" b="1" dirty="0" err="1" smtClean="0"/>
              <a:t>Acceptance</a:t>
            </a:r>
            <a:r>
              <a:rPr lang="nl-NL" b="1" dirty="0" smtClean="0"/>
              <a:t>: </a:t>
            </a:r>
            <a:r>
              <a:rPr lang="nl-NL" dirty="0" smtClean="0"/>
              <a:t>accept </a:t>
            </a:r>
            <a:r>
              <a:rPr lang="nl-NL" dirty="0" err="1" smtClean="0"/>
              <a:t>cultural</a:t>
            </a:r>
            <a:r>
              <a:rPr lang="nl-NL" dirty="0" smtClean="0"/>
              <a:t> </a:t>
            </a:r>
            <a:r>
              <a:rPr lang="nl-NL" dirty="0" err="1" smtClean="0"/>
              <a:t>differences</a:t>
            </a:r>
            <a:endParaRPr lang="nl-NL" dirty="0" smtClean="0"/>
          </a:p>
          <a:p>
            <a:pPr marL="571500" lvl="0" indent="-571500">
              <a:buFontTx/>
              <a:buChar char="-"/>
            </a:pPr>
            <a:r>
              <a:rPr lang="nl-NL" b="1" dirty="0" smtClean="0"/>
              <a:t>Exchange: </a:t>
            </a:r>
            <a:r>
              <a:rPr lang="nl-NL" dirty="0" smtClean="0"/>
              <a:t>start </a:t>
            </a:r>
            <a:r>
              <a:rPr lang="nl-NL" dirty="0" err="1" smtClean="0"/>
              <a:t>with</a:t>
            </a:r>
            <a:r>
              <a:rPr lang="nl-NL" dirty="0" smtClean="0"/>
              <a:t> exchange</a:t>
            </a:r>
          </a:p>
          <a:p>
            <a:pPr marL="571500" lvl="0" indent="-571500">
              <a:buFontTx/>
              <a:buChar char="-"/>
            </a:pPr>
            <a:r>
              <a:rPr lang="nl-NL" b="1" dirty="0" err="1" smtClean="0"/>
              <a:t>Don’t</a:t>
            </a:r>
            <a:r>
              <a:rPr lang="nl-NL" b="1" dirty="0" smtClean="0"/>
              <a:t> </a:t>
            </a:r>
            <a:r>
              <a:rPr lang="nl-NL" b="1" dirty="0" err="1" smtClean="0"/>
              <a:t>try</a:t>
            </a:r>
            <a:r>
              <a:rPr lang="nl-NL" b="1" dirty="0" smtClean="0"/>
              <a:t> </a:t>
            </a:r>
            <a:r>
              <a:rPr lang="nl-NL" b="1" dirty="0" err="1" smtClean="0"/>
              <a:t>to</a:t>
            </a:r>
            <a:r>
              <a:rPr lang="nl-NL" b="1" dirty="0" smtClean="0"/>
              <a:t> </a:t>
            </a:r>
            <a:r>
              <a:rPr lang="nl-NL" b="1" dirty="0" err="1" smtClean="0"/>
              <a:t>reach</a:t>
            </a:r>
            <a:r>
              <a:rPr lang="nl-NL" b="1" dirty="0" smtClean="0"/>
              <a:t> </a:t>
            </a:r>
            <a:r>
              <a:rPr lang="nl-NL" b="1" dirty="0" err="1" smtClean="0"/>
              <a:t>everybody</a:t>
            </a:r>
            <a:r>
              <a:rPr lang="nl-NL" b="1" dirty="0" smtClean="0"/>
              <a:t>: </a:t>
            </a:r>
            <a:r>
              <a:rPr lang="nl-NL" dirty="0" smtClean="0"/>
              <a:t>start small </a:t>
            </a:r>
            <a:r>
              <a:rPr lang="nl-NL" dirty="0" err="1" smtClean="0"/>
              <a:t>and</a:t>
            </a:r>
            <a:r>
              <a:rPr lang="nl-NL" dirty="0" smtClean="0"/>
              <a:t> manage </a:t>
            </a:r>
            <a:r>
              <a:rPr lang="nl-NL" dirty="0" err="1" smtClean="0"/>
              <a:t>expectations</a:t>
            </a:r>
            <a:endParaRPr lang="nl-NL" dirty="0" smtClean="0"/>
          </a:p>
          <a:p>
            <a:pPr marL="571500" lvl="0" indent="-571500">
              <a:buFontTx/>
              <a:buChar char="-"/>
            </a:pPr>
            <a:endParaRPr lang="nl-NL" dirty="0"/>
          </a:p>
          <a:p>
            <a:pPr lvl="0"/>
            <a:r>
              <a:rPr lang="nl-NL" b="1" dirty="0" smtClean="0"/>
              <a:t>Group 3:</a:t>
            </a:r>
          </a:p>
          <a:p>
            <a:pPr marL="571500" indent="-571500">
              <a:buFontTx/>
              <a:buChar char="-"/>
            </a:pPr>
            <a:r>
              <a:rPr lang="nl-NL" b="1" dirty="0" smtClean="0"/>
              <a:t>Concept </a:t>
            </a:r>
            <a:r>
              <a:rPr lang="nl-NL" b="1" dirty="0"/>
              <a:t>of culture changes: </a:t>
            </a:r>
            <a:r>
              <a:rPr lang="nl-NL" dirty="0" err="1"/>
              <a:t>institutions</a:t>
            </a:r>
            <a:r>
              <a:rPr lang="nl-NL" dirty="0"/>
              <a:t> have </a:t>
            </a:r>
            <a:r>
              <a:rPr lang="nl-NL" dirty="0" err="1"/>
              <a:t>to</a:t>
            </a:r>
            <a:r>
              <a:rPr lang="nl-NL" dirty="0"/>
              <a:t> keep </a:t>
            </a:r>
            <a:r>
              <a:rPr lang="nl-NL" dirty="0" err="1"/>
              <a:t>pase</a:t>
            </a:r>
            <a:r>
              <a:rPr lang="nl-NL" dirty="0"/>
              <a:t>/ </a:t>
            </a:r>
            <a:r>
              <a:rPr lang="nl-NL" dirty="0" err="1"/>
              <a:t>find</a:t>
            </a:r>
            <a:r>
              <a:rPr lang="nl-NL" dirty="0"/>
              <a:t> a way </a:t>
            </a:r>
            <a:r>
              <a:rPr lang="nl-NL" dirty="0" err="1"/>
              <a:t>to</a:t>
            </a:r>
            <a:r>
              <a:rPr lang="nl-NL" dirty="0"/>
              <a:t> change </a:t>
            </a:r>
            <a:r>
              <a:rPr lang="nl-NL" dirty="0" err="1"/>
              <a:t>along</a:t>
            </a:r>
            <a:r>
              <a:rPr lang="nl-NL" dirty="0"/>
              <a:t> </a:t>
            </a:r>
            <a:r>
              <a:rPr lang="nl-NL" dirty="0" smtClean="0"/>
              <a:t>side</a:t>
            </a:r>
          </a:p>
          <a:p>
            <a:pPr marL="571500" indent="-571500">
              <a:buFontTx/>
              <a:buChar char="-"/>
            </a:pPr>
            <a:r>
              <a:rPr lang="nl-NL" b="1" dirty="0" err="1" smtClean="0"/>
              <a:t>Define</a:t>
            </a:r>
            <a:r>
              <a:rPr lang="nl-NL" b="1" dirty="0" smtClean="0"/>
              <a:t> </a:t>
            </a:r>
            <a:r>
              <a:rPr lang="nl-NL" b="1" dirty="0" err="1"/>
              <a:t>rules</a:t>
            </a:r>
            <a:r>
              <a:rPr lang="nl-NL" b="1" dirty="0"/>
              <a:t> of engagement</a:t>
            </a:r>
          </a:p>
          <a:p>
            <a:pPr marL="571500" lvl="0" indent="-571500">
              <a:buFontTx/>
              <a:buChar char="-"/>
            </a:pPr>
            <a:r>
              <a:rPr lang="nl-NL" b="1" dirty="0" smtClean="0"/>
              <a:t>Manage </a:t>
            </a:r>
            <a:r>
              <a:rPr lang="nl-NL" b="1" dirty="0" err="1"/>
              <a:t>expectations</a:t>
            </a:r>
            <a:endParaRPr lang="nl-NL" b="1" dirty="0"/>
          </a:p>
          <a:p>
            <a:pPr marL="571500" lvl="0" indent="-571500">
              <a:buFontTx/>
              <a:buChar char="-"/>
            </a:pPr>
            <a:r>
              <a:rPr lang="nl-NL" b="1" dirty="0" err="1"/>
              <a:t>Find</a:t>
            </a:r>
            <a:r>
              <a:rPr lang="nl-NL" b="1" dirty="0"/>
              <a:t> out </a:t>
            </a:r>
            <a:r>
              <a:rPr lang="nl-NL" b="1" dirty="0" err="1"/>
              <a:t>peoples</a:t>
            </a:r>
            <a:r>
              <a:rPr lang="nl-NL" b="1" dirty="0"/>
              <a:t> </a:t>
            </a:r>
            <a:r>
              <a:rPr lang="nl-NL" b="1" dirty="0" err="1"/>
              <a:t>needs</a:t>
            </a:r>
            <a:r>
              <a:rPr lang="nl-NL" b="1" dirty="0"/>
              <a:t> but </a:t>
            </a:r>
            <a:r>
              <a:rPr lang="nl-NL" b="1" dirty="0" err="1"/>
              <a:t>use</a:t>
            </a:r>
            <a:r>
              <a:rPr lang="nl-NL" b="1" dirty="0"/>
              <a:t> </a:t>
            </a:r>
            <a:r>
              <a:rPr lang="nl-NL" b="1" dirty="0" err="1"/>
              <a:t>and</a:t>
            </a:r>
            <a:r>
              <a:rPr lang="nl-NL" b="1" dirty="0"/>
              <a:t> trust </a:t>
            </a:r>
            <a:r>
              <a:rPr lang="nl-NL" b="1" dirty="0" err="1"/>
              <a:t>your</a:t>
            </a:r>
            <a:r>
              <a:rPr lang="nl-NL" b="1" dirty="0"/>
              <a:t> </a:t>
            </a:r>
            <a:r>
              <a:rPr lang="nl-NL" b="1" dirty="0" err="1"/>
              <a:t>own</a:t>
            </a:r>
            <a:r>
              <a:rPr lang="nl-NL" b="1" dirty="0"/>
              <a:t> professional point of view in </a:t>
            </a:r>
            <a:r>
              <a:rPr lang="nl-NL" b="1" dirty="0" err="1"/>
              <a:t>interpreting</a:t>
            </a:r>
            <a:r>
              <a:rPr lang="nl-NL" b="1" dirty="0"/>
              <a:t> </a:t>
            </a:r>
            <a:r>
              <a:rPr lang="nl-NL" b="1" dirty="0" err="1" smtClean="0"/>
              <a:t>them</a:t>
            </a:r>
            <a:endParaRPr lang="nl-NL" dirty="0"/>
          </a:p>
        </p:txBody>
      </p:sp>
    </p:spTree>
    <p:extLst>
      <p:ext uri="{BB962C8B-B14F-4D97-AF65-F5344CB8AC3E}">
        <p14:creationId xmlns:p14="http://schemas.microsoft.com/office/powerpoint/2010/main" val="42379159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395536" y="5105400"/>
            <a:ext cx="8748464" cy="1752600"/>
          </a:xfrm>
        </p:spPr>
        <p:txBody>
          <a:bodyPr/>
          <a:lstStyle/>
          <a:p>
            <a:endParaRPr lang="nl-NL" dirty="0" smtClean="0"/>
          </a:p>
          <a:p>
            <a:endParaRPr lang="nl-NL" dirty="0"/>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28504" y="8840"/>
            <a:ext cx="1980000" cy="1980000"/>
          </a:xfrm>
          <a:prstGeom prst="rect">
            <a:avLst/>
          </a:prstGeom>
        </p:spPr>
      </p:pic>
      <p:sp>
        <p:nvSpPr>
          <p:cNvPr id="5" name="Titel 4"/>
          <p:cNvSpPr>
            <a:spLocks noGrp="1"/>
          </p:cNvSpPr>
          <p:nvPr>
            <p:ph type="ctrTitle"/>
          </p:nvPr>
        </p:nvSpPr>
        <p:spPr>
          <a:xfrm>
            <a:off x="-36512" y="404664"/>
            <a:ext cx="7772400" cy="1470025"/>
          </a:xfrm>
        </p:spPr>
        <p:txBody>
          <a:bodyPr/>
          <a:lstStyle/>
          <a:p>
            <a:r>
              <a:rPr lang="nl-NL" b="1" dirty="0" err="1" smtClean="0"/>
              <a:t>Additional</a:t>
            </a:r>
            <a:r>
              <a:rPr lang="nl-NL" b="1" dirty="0" smtClean="0"/>
              <a:t> tips/</a:t>
            </a:r>
            <a:r>
              <a:rPr lang="nl-NL" b="1" dirty="0" err="1" smtClean="0"/>
              <a:t>learnings</a:t>
            </a:r>
            <a:r>
              <a:rPr lang="nl-NL" b="1" dirty="0" smtClean="0"/>
              <a:t> </a:t>
            </a:r>
            <a:r>
              <a:rPr lang="nl-NL" b="1" dirty="0" err="1" smtClean="0"/>
              <a:t>from</a:t>
            </a:r>
            <a:r>
              <a:rPr lang="nl-NL" b="1" dirty="0" smtClean="0"/>
              <a:t> Rotterdam </a:t>
            </a:r>
            <a:r>
              <a:rPr lang="nl-NL" b="1" dirty="0" err="1" smtClean="0"/>
              <a:t>closing</a:t>
            </a:r>
            <a:r>
              <a:rPr lang="nl-NL" b="1" dirty="0" smtClean="0"/>
              <a:t> events</a:t>
            </a:r>
            <a:endParaRPr lang="nl-NL" b="1" dirty="0"/>
          </a:p>
        </p:txBody>
      </p:sp>
      <p:pic>
        <p:nvPicPr>
          <p:cNvPr id="6" name="Afbeelding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14600" y="6093296"/>
            <a:ext cx="1865912" cy="720000"/>
          </a:xfrm>
          <a:prstGeom prst="rect">
            <a:avLst/>
          </a:prstGeom>
        </p:spPr>
      </p:pic>
      <p:sp>
        <p:nvSpPr>
          <p:cNvPr id="7" name="Rechthoek 6"/>
          <p:cNvSpPr/>
          <p:nvPr/>
        </p:nvSpPr>
        <p:spPr>
          <a:xfrm>
            <a:off x="251520" y="2510894"/>
            <a:ext cx="6606480" cy="3693319"/>
          </a:xfrm>
          <a:prstGeom prst="rect">
            <a:avLst/>
          </a:prstGeom>
        </p:spPr>
        <p:txBody>
          <a:bodyPr wrap="square">
            <a:spAutoFit/>
          </a:bodyPr>
          <a:lstStyle/>
          <a:p>
            <a:pPr lvl="0"/>
            <a:r>
              <a:rPr lang="nl-NL" b="1" dirty="0" smtClean="0"/>
              <a:t>Group 4:</a:t>
            </a:r>
            <a:endParaRPr lang="nl-NL" b="1" dirty="0"/>
          </a:p>
          <a:p>
            <a:pPr marL="285750" lvl="0" indent="-285750">
              <a:buFontTx/>
              <a:buChar char="-"/>
            </a:pPr>
            <a:r>
              <a:rPr lang="nl-NL" b="1" dirty="0"/>
              <a:t>Balance: </a:t>
            </a:r>
            <a:r>
              <a:rPr lang="nl-NL" dirty="0"/>
              <a:t>look </a:t>
            </a:r>
            <a:r>
              <a:rPr lang="nl-NL" dirty="0" err="1"/>
              <a:t>beyond</a:t>
            </a:r>
            <a:r>
              <a:rPr lang="nl-NL" dirty="0"/>
              <a:t> </a:t>
            </a:r>
            <a:r>
              <a:rPr lang="nl-NL" dirty="0" err="1"/>
              <a:t>needs</a:t>
            </a:r>
            <a:r>
              <a:rPr lang="nl-NL" dirty="0"/>
              <a:t> </a:t>
            </a:r>
            <a:r>
              <a:rPr lang="nl-NL" dirty="0" err="1"/>
              <a:t>and</a:t>
            </a:r>
            <a:r>
              <a:rPr lang="nl-NL" dirty="0"/>
              <a:t> interest, </a:t>
            </a:r>
            <a:r>
              <a:rPr lang="nl-NL" dirty="0" err="1"/>
              <a:t>create</a:t>
            </a:r>
            <a:r>
              <a:rPr lang="nl-NL" dirty="0"/>
              <a:t> a </a:t>
            </a:r>
            <a:r>
              <a:rPr lang="nl-NL" dirty="0" err="1"/>
              <a:t>balance</a:t>
            </a:r>
            <a:r>
              <a:rPr lang="nl-NL" dirty="0"/>
              <a:t> in </a:t>
            </a:r>
            <a:r>
              <a:rPr lang="nl-NL" dirty="0" err="1"/>
              <a:t>relationship</a:t>
            </a:r>
            <a:r>
              <a:rPr lang="nl-NL" dirty="0"/>
              <a:t> </a:t>
            </a:r>
            <a:r>
              <a:rPr lang="nl-NL" dirty="0" err="1"/>
              <a:t>with</a:t>
            </a:r>
            <a:r>
              <a:rPr lang="nl-NL" dirty="0"/>
              <a:t> </a:t>
            </a:r>
            <a:r>
              <a:rPr lang="nl-NL" dirty="0" err="1"/>
              <a:t>your</a:t>
            </a:r>
            <a:r>
              <a:rPr lang="nl-NL" dirty="0"/>
              <a:t> </a:t>
            </a:r>
            <a:r>
              <a:rPr lang="nl-NL" dirty="0" err="1"/>
              <a:t>core</a:t>
            </a:r>
            <a:r>
              <a:rPr lang="nl-NL" dirty="0"/>
              <a:t> business</a:t>
            </a:r>
          </a:p>
          <a:p>
            <a:pPr marL="285750" lvl="0" indent="-285750">
              <a:buFontTx/>
              <a:buChar char="-"/>
            </a:pPr>
            <a:r>
              <a:rPr lang="nl-NL" b="1" dirty="0"/>
              <a:t>The ‘</a:t>
            </a:r>
            <a:r>
              <a:rPr lang="nl-NL" b="1" dirty="0" err="1"/>
              <a:t>Why</a:t>
            </a:r>
            <a:r>
              <a:rPr lang="nl-NL" b="1" dirty="0"/>
              <a:t>-question’: </a:t>
            </a:r>
            <a:r>
              <a:rPr lang="nl-NL" dirty="0" err="1"/>
              <a:t>what’s</a:t>
            </a:r>
            <a:r>
              <a:rPr lang="nl-NL" dirty="0"/>
              <a:t> </a:t>
            </a:r>
            <a:r>
              <a:rPr lang="nl-NL" dirty="0" err="1"/>
              <a:t>your</a:t>
            </a:r>
            <a:r>
              <a:rPr lang="nl-NL" dirty="0"/>
              <a:t> </a:t>
            </a:r>
            <a:r>
              <a:rPr lang="nl-NL" dirty="0" err="1"/>
              <a:t>motivation</a:t>
            </a:r>
            <a:r>
              <a:rPr lang="nl-NL" dirty="0"/>
              <a:t>, is </a:t>
            </a:r>
            <a:r>
              <a:rPr lang="nl-NL" dirty="0" err="1"/>
              <a:t>it</a:t>
            </a:r>
            <a:r>
              <a:rPr lang="nl-NL" dirty="0"/>
              <a:t> in the </a:t>
            </a:r>
            <a:r>
              <a:rPr lang="nl-NL" dirty="0" err="1"/>
              <a:t>core</a:t>
            </a:r>
            <a:r>
              <a:rPr lang="nl-NL" dirty="0"/>
              <a:t> of </a:t>
            </a:r>
            <a:r>
              <a:rPr lang="nl-NL" dirty="0" err="1"/>
              <a:t>your</a:t>
            </a:r>
            <a:r>
              <a:rPr lang="nl-NL" dirty="0"/>
              <a:t> </a:t>
            </a:r>
            <a:r>
              <a:rPr lang="nl-NL" dirty="0" err="1" smtClean="0"/>
              <a:t>organization</a:t>
            </a:r>
            <a:r>
              <a:rPr lang="nl-NL" dirty="0" smtClean="0"/>
              <a:t>?</a:t>
            </a:r>
            <a:endParaRPr lang="nl-NL" dirty="0"/>
          </a:p>
          <a:p>
            <a:pPr marL="285750" lvl="0" indent="-285750">
              <a:buFontTx/>
              <a:buChar char="-"/>
            </a:pPr>
            <a:r>
              <a:rPr lang="nl-NL" b="1" dirty="0" err="1"/>
              <a:t>Use</a:t>
            </a:r>
            <a:r>
              <a:rPr lang="nl-NL" b="1" dirty="0"/>
              <a:t> </a:t>
            </a:r>
            <a:r>
              <a:rPr lang="nl-NL" b="1" dirty="0" err="1"/>
              <a:t>all</a:t>
            </a:r>
            <a:r>
              <a:rPr lang="nl-NL" b="1" dirty="0"/>
              <a:t> </a:t>
            </a:r>
            <a:r>
              <a:rPr lang="nl-NL" b="1" dirty="0" err="1"/>
              <a:t>potential</a:t>
            </a:r>
            <a:r>
              <a:rPr lang="nl-NL" b="1" dirty="0"/>
              <a:t>: </a:t>
            </a:r>
            <a:r>
              <a:rPr lang="nl-NL" dirty="0" err="1"/>
              <a:t>incorporate</a:t>
            </a:r>
            <a:r>
              <a:rPr lang="nl-NL" dirty="0"/>
              <a:t> </a:t>
            </a:r>
            <a:r>
              <a:rPr lang="nl-NL" dirty="0" err="1"/>
              <a:t>your</a:t>
            </a:r>
            <a:r>
              <a:rPr lang="nl-NL" dirty="0"/>
              <a:t> </a:t>
            </a:r>
            <a:r>
              <a:rPr lang="nl-NL" dirty="0" err="1"/>
              <a:t>whole</a:t>
            </a:r>
            <a:r>
              <a:rPr lang="nl-NL" dirty="0"/>
              <a:t> </a:t>
            </a:r>
            <a:r>
              <a:rPr lang="nl-NL" dirty="0" err="1"/>
              <a:t>organization</a:t>
            </a:r>
            <a:r>
              <a:rPr lang="nl-NL" dirty="0"/>
              <a:t> (</a:t>
            </a:r>
            <a:r>
              <a:rPr lang="nl-NL" dirty="0" err="1"/>
              <a:t>from</a:t>
            </a:r>
            <a:r>
              <a:rPr lang="nl-NL" dirty="0"/>
              <a:t> </a:t>
            </a:r>
            <a:r>
              <a:rPr lang="nl-NL" dirty="0" err="1"/>
              <a:t>artistic</a:t>
            </a:r>
            <a:r>
              <a:rPr lang="nl-NL" dirty="0"/>
              <a:t> </a:t>
            </a:r>
            <a:r>
              <a:rPr lang="nl-NL" dirty="0" err="1"/>
              <a:t>to</a:t>
            </a:r>
            <a:r>
              <a:rPr lang="nl-NL" dirty="0"/>
              <a:t> </a:t>
            </a:r>
            <a:r>
              <a:rPr lang="nl-NL" dirty="0" err="1"/>
              <a:t>administration</a:t>
            </a:r>
            <a:r>
              <a:rPr lang="nl-NL" dirty="0"/>
              <a:t> </a:t>
            </a:r>
            <a:r>
              <a:rPr lang="nl-NL" dirty="0" err="1"/>
              <a:t>to</a:t>
            </a:r>
            <a:r>
              <a:rPr lang="nl-NL" dirty="0"/>
              <a:t> financial) </a:t>
            </a:r>
          </a:p>
          <a:p>
            <a:pPr marL="285750" lvl="0" indent="-285750">
              <a:buFontTx/>
              <a:buChar char="-"/>
            </a:pPr>
            <a:r>
              <a:rPr lang="nl-NL" b="1" dirty="0" err="1"/>
              <a:t>Broad</a:t>
            </a:r>
            <a:r>
              <a:rPr lang="nl-NL" b="1" dirty="0"/>
              <a:t> </a:t>
            </a:r>
            <a:r>
              <a:rPr lang="nl-NL" b="1" dirty="0" err="1"/>
              <a:t>definition</a:t>
            </a:r>
            <a:r>
              <a:rPr lang="nl-NL" b="1" dirty="0"/>
              <a:t> of </a:t>
            </a:r>
            <a:r>
              <a:rPr lang="nl-NL" b="1" dirty="0" err="1"/>
              <a:t>participation</a:t>
            </a:r>
            <a:r>
              <a:rPr lang="nl-NL" b="1" dirty="0"/>
              <a:t>: </a:t>
            </a:r>
            <a:r>
              <a:rPr lang="nl-NL" dirty="0" err="1"/>
              <a:t>embrace</a:t>
            </a:r>
            <a:r>
              <a:rPr lang="nl-NL" dirty="0"/>
              <a:t> </a:t>
            </a:r>
            <a:r>
              <a:rPr lang="nl-NL" dirty="0" err="1"/>
              <a:t>all</a:t>
            </a:r>
            <a:r>
              <a:rPr lang="nl-NL" dirty="0"/>
              <a:t> kinds of </a:t>
            </a:r>
            <a:r>
              <a:rPr lang="nl-NL" dirty="0" err="1"/>
              <a:t>participation</a:t>
            </a:r>
            <a:r>
              <a:rPr lang="nl-NL" dirty="0"/>
              <a:t>; </a:t>
            </a:r>
            <a:r>
              <a:rPr lang="nl-NL" dirty="0" err="1"/>
              <a:t>for</a:t>
            </a:r>
            <a:r>
              <a:rPr lang="nl-NL" dirty="0"/>
              <a:t> </a:t>
            </a:r>
            <a:r>
              <a:rPr lang="nl-NL" dirty="0" err="1"/>
              <a:t>instance</a:t>
            </a:r>
            <a:r>
              <a:rPr lang="nl-NL" dirty="0"/>
              <a:t> </a:t>
            </a:r>
            <a:r>
              <a:rPr lang="nl-NL" dirty="0" err="1"/>
              <a:t>just</a:t>
            </a:r>
            <a:r>
              <a:rPr lang="nl-NL" dirty="0"/>
              <a:t> the </a:t>
            </a:r>
            <a:r>
              <a:rPr lang="nl-NL" dirty="0" err="1"/>
              <a:t>use</a:t>
            </a:r>
            <a:r>
              <a:rPr lang="nl-NL" dirty="0"/>
              <a:t> of </a:t>
            </a:r>
            <a:r>
              <a:rPr lang="nl-NL" dirty="0" err="1"/>
              <a:t>your</a:t>
            </a:r>
            <a:r>
              <a:rPr lang="nl-NL" dirty="0"/>
              <a:t> building </a:t>
            </a:r>
            <a:r>
              <a:rPr lang="nl-NL" dirty="0" err="1"/>
              <a:t>by</a:t>
            </a:r>
            <a:r>
              <a:rPr lang="nl-NL" dirty="0"/>
              <a:t> </a:t>
            </a:r>
            <a:r>
              <a:rPr lang="nl-NL" dirty="0" err="1"/>
              <a:t>some</a:t>
            </a:r>
            <a:r>
              <a:rPr lang="nl-NL" dirty="0"/>
              <a:t> </a:t>
            </a:r>
            <a:r>
              <a:rPr lang="nl-NL" dirty="0" err="1"/>
              <a:t>groups</a:t>
            </a:r>
            <a:r>
              <a:rPr lang="nl-NL" dirty="0"/>
              <a:t> </a:t>
            </a:r>
            <a:r>
              <a:rPr lang="nl-NL" dirty="0" err="1"/>
              <a:t>for</a:t>
            </a:r>
            <a:r>
              <a:rPr lang="nl-NL" dirty="0"/>
              <a:t> </a:t>
            </a:r>
            <a:r>
              <a:rPr lang="nl-NL" dirty="0" err="1"/>
              <a:t>their</a:t>
            </a:r>
            <a:r>
              <a:rPr lang="nl-NL" dirty="0"/>
              <a:t> </a:t>
            </a:r>
            <a:r>
              <a:rPr lang="nl-NL" dirty="0" err="1"/>
              <a:t>own</a:t>
            </a:r>
            <a:r>
              <a:rPr lang="nl-NL" dirty="0"/>
              <a:t> </a:t>
            </a:r>
            <a:r>
              <a:rPr lang="nl-NL" dirty="0" err="1"/>
              <a:t>purpose</a:t>
            </a:r>
            <a:r>
              <a:rPr lang="nl-NL" dirty="0"/>
              <a:t> is </a:t>
            </a:r>
            <a:r>
              <a:rPr lang="nl-NL" dirty="0" err="1"/>
              <a:t>also</a:t>
            </a:r>
            <a:r>
              <a:rPr lang="nl-NL" dirty="0"/>
              <a:t> a form of </a:t>
            </a:r>
            <a:r>
              <a:rPr lang="nl-NL" dirty="0" err="1" smtClean="0"/>
              <a:t>participation</a:t>
            </a:r>
            <a:endParaRPr lang="nl-NL" dirty="0" smtClean="0"/>
          </a:p>
          <a:p>
            <a:pPr marL="285750" lvl="0" indent="-285750">
              <a:buFontTx/>
              <a:buChar char="-"/>
            </a:pPr>
            <a:r>
              <a:rPr lang="nl-NL" b="1" dirty="0" err="1" smtClean="0"/>
              <a:t>Think</a:t>
            </a:r>
            <a:r>
              <a:rPr lang="nl-NL" b="1" dirty="0" smtClean="0"/>
              <a:t> </a:t>
            </a:r>
            <a:r>
              <a:rPr lang="nl-NL" b="1" dirty="0" err="1" smtClean="0"/>
              <a:t>longterm</a:t>
            </a:r>
            <a:endParaRPr lang="nl-NL" b="1" dirty="0" smtClean="0"/>
          </a:p>
          <a:p>
            <a:pPr marL="285750" lvl="0" indent="-285750">
              <a:buFontTx/>
              <a:buChar char="-"/>
            </a:pPr>
            <a:r>
              <a:rPr lang="nl-NL" b="1" dirty="0" err="1" smtClean="0"/>
              <a:t>Determine</a:t>
            </a:r>
            <a:r>
              <a:rPr lang="nl-NL" b="1" dirty="0" smtClean="0"/>
              <a:t> </a:t>
            </a:r>
            <a:r>
              <a:rPr lang="nl-NL" b="1" dirty="0" err="1" smtClean="0"/>
              <a:t>boundaries</a:t>
            </a:r>
            <a:endParaRPr lang="nl-NL" b="1" dirty="0" smtClean="0"/>
          </a:p>
          <a:p>
            <a:pPr marL="285750" lvl="0" indent="-285750">
              <a:buFontTx/>
              <a:buChar char="-"/>
            </a:pPr>
            <a:r>
              <a:rPr lang="nl-NL" b="1" dirty="0" err="1" smtClean="0"/>
              <a:t>Think</a:t>
            </a:r>
            <a:r>
              <a:rPr lang="nl-NL" b="1" dirty="0" smtClean="0"/>
              <a:t> </a:t>
            </a:r>
            <a:r>
              <a:rPr lang="nl-NL" b="1" dirty="0" err="1" smtClean="0"/>
              <a:t>projectbased</a:t>
            </a:r>
            <a:endParaRPr lang="nl-NL" b="1" dirty="0"/>
          </a:p>
        </p:txBody>
      </p:sp>
    </p:spTree>
    <p:extLst>
      <p:ext uri="{BB962C8B-B14F-4D97-AF65-F5344CB8AC3E}">
        <p14:creationId xmlns:p14="http://schemas.microsoft.com/office/powerpoint/2010/main" val="82199274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262</TotalTime>
  <Words>1000</Words>
  <Application>Microsoft Macintosh PowerPoint</Application>
  <PresentationFormat>On-screen Show (4:3)</PresentationFormat>
  <Paragraphs>100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Kantoorthema</vt:lpstr>
      <vt:lpstr>Open All Areas</vt:lpstr>
      <vt:lpstr>Open All Areas</vt:lpstr>
      <vt:lpstr>Open All Areas</vt:lpstr>
      <vt:lpstr>Open All Areas</vt:lpstr>
      <vt:lpstr>Open All Areas</vt:lpstr>
      <vt:lpstr>Open All Areas</vt:lpstr>
      <vt:lpstr>Additional tips/learnings from Rotterdam closing event</vt:lpstr>
      <vt:lpstr>Additional tips/learnings from Rotterdam closing events</vt:lpstr>
      <vt:lpstr>Additional tips/learnings from Rotterdam closing events</vt:lpstr>
      <vt:lpstr>Additional tips/learnings from Rotterdam closing events</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Audiences Insight/out  May 29th and  30th Concert hall and Congress center  De Doelen in Rotterdam</dc:title>
  <dc:creator>Cynthia Dekker</dc:creator>
  <cp:lastModifiedBy>An Vandenbergh</cp:lastModifiedBy>
  <cp:revision>22</cp:revision>
  <dcterms:created xsi:type="dcterms:W3CDTF">2012-04-17T13:00:16Z</dcterms:created>
  <dcterms:modified xsi:type="dcterms:W3CDTF">2014-10-07T12:13:37Z</dcterms:modified>
</cp:coreProperties>
</file>